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1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5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6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7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18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9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theme/theme20.xml" ContentType="application/vnd.openxmlformats-officedocument.theme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21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theme/theme22.xml" ContentType="application/vnd.openxmlformats-officedocument.theme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theme/theme23.xml" ContentType="application/vnd.openxmlformats-officedocument.theme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theme/theme24.xml" ContentType="application/vnd.openxmlformats-officedocument.theme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theme/theme25.xml" ContentType="application/vnd.openxmlformats-officedocument.theme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theme/theme26.xml" ContentType="application/vnd.openxmlformats-officedocument.theme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theme/theme27.xml" ContentType="application/vnd.openxmlformats-officedocument.theme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theme/theme28.xml" ContentType="application/vnd.openxmlformats-officedocument.theme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theme/theme29.xml" ContentType="application/vnd.openxmlformats-officedocument.theme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theme/theme30.xml" ContentType="application/vnd.openxmlformats-officedocument.theme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theme/theme31.xml" ContentType="application/vnd.openxmlformats-officedocument.theme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theme/theme32.xml" ContentType="application/vnd.openxmlformats-officedocument.theme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theme/theme33.xml" ContentType="application/vnd.openxmlformats-officedocument.theme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34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theme/theme35.xml" ContentType="application/vnd.openxmlformats-officedocument.theme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theme/theme36.xml" ContentType="application/vnd.openxmlformats-officedocument.theme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theme/theme37.xml" ContentType="application/vnd.openxmlformats-officedocument.theme+xml"/>
  <Override PartName="/ppt/theme/theme3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9" r:id="rId5"/>
    <p:sldMasterId id="2147483721" r:id="rId6"/>
    <p:sldMasterId id="2147483733" r:id="rId7"/>
    <p:sldMasterId id="2147483745" r:id="rId8"/>
    <p:sldMasterId id="2147483757" r:id="rId9"/>
    <p:sldMasterId id="2147483769" r:id="rId10"/>
    <p:sldMasterId id="2147483773" r:id="rId11"/>
    <p:sldMasterId id="2147483785" r:id="rId12"/>
    <p:sldMasterId id="2147483797" r:id="rId13"/>
    <p:sldMasterId id="2147483809" r:id="rId14"/>
    <p:sldMasterId id="2147483821" r:id="rId15"/>
    <p:sldMasterId id="2147483834" r:id="rId16"/>
    <p:sldMasterId id="2147483839" r:id="rId17"/>
    <p:sldMasterId id="2147483851" r:id="rId18"/>
    <p:sldMasterId id="2147483863" r:id="rId19"/>
    <p:sldMasterId id="2147483875" r:id="rId20"/>
    <p:sldMasterId id="2147483887" r:id="rId21"/>
    <p:sldMasterId id="2147483899" r:id="rId22"/>
    <p:sldMasterId id="2147483911" r:id="rId23"/>
    <p:sldMasterId id="2147483924" r:id="rId24"/>
    <p:sldMasterId id="2147483936" r:id="rId25"/>
    <p:sldMasterId id="2147483949" r:id="rId26"/>
    <p:sldMasterId id="2147483961" r:id="rId27"/>
    <p:sldMasterId id="2147483968" r:id="rId28"/>
    <p:sldMasterId id="2147483975" r:id="rId29"/>
    <p:sldMasterId id="2147483978" r:id="rId30"/>
    <p:sldMasterId id="2147483985" r:id="rId31"/>
    <p:sldMasterId id="2147483992" r:id="rId32"/>
    <p:sldMasterId id="2147483999" r:id="rId33"/>
    <p:sldMasterId id="2147484006" r:id="rId34"/>
    <p:sldMasterId id="2147484018" r:id="rId35"/>
    <p:sldMasterId id="2147484030" r:id="rId36"/>
    <p:sldMasterId id="2147484042" r:id="rId37"/>
  </p:sldMasterIdLst>
  <p:notesMasterIdLst>
    <p:notesMasterId r:id="rId48"/>
  </p:notesMasterIdLst>
  <p:sldIdLst>
    <p:sldId id="441" r:id="rId38"/>
    <p:sldId id="483" r:id="rId39"/>
    <p:sldId id="484" r:id="rId40"/>
    <p:sldId id="497" r:id="rId41"/>
    <p:sldId id="490" r:id="rId42"/>
    <p:sldId id="492" r:id="rId43"/>
    <p:sldId id="493" r:id="rId44"/>
    <p:sldId id="498" r:id="rId45"/>
    <p:sldId id="499" r:id="rId46"/>
    <p:sldId id="500" r:id="rId47"/>
  </p:sldIdLst>
  <p:sldSz cx="9906000" cy="6858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A63"/>
    <a:srgbClr val="00A84C"/>
    <a:srgbClr val="3724F0"/>
    <a:srgbClr val="4D3C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51" autoAdjust="0"/>
    <p:restoredTop sz="79659" autoAdjust="0"/>
  </p:normalViewPr>
  <p:slideViewPr>
    <p:cSldViewPr>
      <p:cViewPr>
        <p:scale>
          <a:sx n="112" d="100"/>
          <a:sy n="112" d="100"/>
        </p:scale>
        <p:origin x="-1254" y="28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21" Type="http://schemas.openxmlformats.org/officeDocument/2006/relationships/slideMaster" Target="slideMasters/slideMaster21.xml"/><Relationship Id="rId34" Type="http://schemas.openxmlformats.org/officeDocument/2006/relationships/slideMaster" Target="slideMasters/slideMaster34.xml"/><Relationship Id="rId42" Type="http://schemas.openxmlformats.org/officeDocument/2006/relationships/slide" Target="slides/slide5.xml"/><Relationship Id="rId47" Type="http://schemas.openxmlformats.org/officeDocument/2006/relationships/slide" Target="slides/slide10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1.xml"/><Relationship Id="rId46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Master" Target="slideMasters/slideMaster29.xml"/><Relationship Id="rId41" Type="http://schemas.openxmlformats.org/officeDocument/2006/relationships/slide" Target="slides/slide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" Target="slides/slide3.xml"/><Relationship Id="rId45" Type="http://schemas.openxmlformats.org/officeDocument/2006/relationships/slide" Target="slides/slide8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7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" Target="slides/slide6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1AAAA0-4416-4FFC-B770-7B5A01FC54C2}" type="datetimeFigureOut">
              <a:rPr lang="ru-RU" smtClean="0"/>
              <a:pPr/>
              <a:t>24.04.2024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0DA31-4583-4C54-8248-9F0D0AC9F0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446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4F542-0CF8-4D46-9C15-E25CCB08C5CA}" type="slidenum">
              <a:rPr lang="ru-RU" smtClean="0">
                <a:solidFill>
                  <a:prstClr val="white"/>
                </a:solidFill>
              </a:rPr>
              <a:pPr/>
              <a:t>1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982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0DA31-4583-4C54-8248-9F0D0AC9F0EA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2858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0DA31-4583-4C54-8248-9F0D0AC9F0E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206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0DA31-4583-4C54-8248-9F0D0AC9F0E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22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0DA31-4583-4C54-8248-9F0D0AC9F0E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564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0DA31-4583-4C54-8248-9F0D0AC9F0E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102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0DA31-4583-4C54-8248-9F0D0AC9F0E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051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0DA31-4583-4C54-8248-9F0D0AC9F0E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767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9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2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3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556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492" y="1224001"/>
            <a:ext cx="9433057" cy="4927563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466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860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309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526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902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89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572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911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512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53325" y="0"/>
            <a:ext cx="2352675" cy="61261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0"/>
            <a:ext cx="6892925" cy="6126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930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867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492" y="1222374"/>
            <a:ext cx="9433057" cy="4929189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</p:spPr>
        <p:txBody>
          <a:bodyPr/>
          <a:lstStyle>
            <a:lvl1pPr>
              <a:defRPr/>
            </a:lvl1pPr>
          </a:lstStyle>
          <a:p>
            <a:fld id="{8E730068-F805-43B7-8A8E-3E2DB17E4B45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3415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7442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009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8720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696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4279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5045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266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2492" y="1222374"/>
            <a:ext cx="9433057" cy="40011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091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224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8941374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492" y="1222374"/>
            <a:ext cx="9433057" cy="4929189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</p:spPr>
        <p:txBody>
          <a:bodyPr/>
          <a:lstStyle>
            <a:lvl1pPr>
              <a:defRPr/>
            </a:lvl1pPr>
          </a:lstStyle>
          <a:p>
            <a:fld id="{8E730068-F805-43B7-8A8E-3E2DB17E4B45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566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6294788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9052364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3793181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1353706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5424642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4653775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3872909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2492" y="1222374"/>
            <a:ext cx="9433057" cy="40011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44424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2238303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ая ча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55033" y="6400800"/>
            <a:ext cx="1912408" cy="469900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fld id="{4474108C-5B38-42E4-BB02-9075DA16DEFF}" type="slidenum">
              <a:rPr lang="ru-RU" smtClean="0"/>
              <a:pPr lv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811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65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88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50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52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64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01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74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72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2492" y="1222374"/>
            <a:ext cx="9433057" cy="40011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40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10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1621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492" y="1222374"/>
            <a:ext cx="9433057" cy="4929189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</p:spPr>
        <p:txBody>
          <a:bodyPr/>
          <a:lstStyle>
            <a:lvl1pPr>
              <a:defRPr/>
            </a:lvl1pPr>
          </a:lstStyle>
          <a:p>
            <a:fld id="{8E730068-F805-43B7-8A8E-3E2DB17E4B45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0958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1752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2402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4006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42300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3373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2725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49524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2492" y="1222374"/>
            <a:ext cx="9433057" cy="40011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9061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73006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7B1C490-AADD-4B93-9867-E4117A4D033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49329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45872B-1285-4773-861F-B6885F27046E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46634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56981DE-DDE5-42B8-B05C-4DD4231DEC1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50274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0"/>
            <a:ext cx="4870450" cy="1079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0"/>
            <a:ext cx="4870450" cy="1079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E7D2FD-7D31-47E8-85B6-8C70770676D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8121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D8874D5-F920-4311-B4DA-CA4374C55EC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71424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0BEFCBA-AF46-451E-9514-1F6D1853031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7221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CB61599-0917-4763-A61A-71F265424BF3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67717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B639405-4FFA-44D2-A5AC-24B5BB175D1E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9020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C4E44D1-148A-47CD-BE65-7111D2550C1F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1719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A07DEE8-BFE9-4262-A911-6D61FE7C808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6152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0"/>
            <a:ext cx="2476500" cy="2159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7264400" cy="2159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2351B1C-1B26-4017-89D1-12751534125F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75079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5803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492" y="1224001"/>
            <a:ext cx="9433057" cy="4927563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21325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8687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67168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58317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75779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98792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4710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34402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28061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53325" y="0"/>
            <a:ext cx="2352675" cy="61261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0"/>
            <a:ext cx="6892925" cy="6126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85431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ая ча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55033" y="6400800"/>
            <a:ext cx="1912408" cy="469900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fld id="{4474108C-5B38-42E4-BB02-9075DA16DEFF}" type="slidenum">
              <a:rPr lang="ru-RU" smtClean="0"/>
              <a:pPr lv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3365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817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525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678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060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22301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644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32898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76714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2492" y="1222374"/>
            <a:ext cx="9433057" cy="40011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51785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31152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ая ча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55033" y="6400800"/>
            <a:ext cx="1912408" cy="469900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fld id="{4474108C-5B38-42E4-BB02-9075DA16DEFF}" type="slidenum">
              <a:rPr lang="ru-RU" smtClean="0"/>
              <a:pPr lv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169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41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6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81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50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88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57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79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17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2492" y="1222374"/>
            <a:ext cx="9433057" cy="40011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5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06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ая ча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0807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BBC398B-80E0-48B9-AA64-EDBA7570F8EC}" type="datetimeFigureOut">
              <a:rPr lang="ru-RU" sz="1700" smtClean="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24.04.2024</a:t>
            </a:fld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69A70E3-5EFF-4813-8AF1-4D9C5B2C62AF}" type="slidenum">
              <a:rPr lang="ru-RU" sz="1700" smtClean="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236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FFFFFF"/>
                </a:solidFill>
              </a:rPr>
              <a:t>&lt;#&gt;</a:t>
            </a: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700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986662426"/>
      </p:ext>
    </p:extLst>
  </p:cSld>
  <p:clrMapOvr>
    <a:masterClrMapping/>
  </p:clrMapOvr>
  <p:transition>
    <p:blinds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90272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492" y="1222374"/>
            <a:ext cx="9433057" cy="4929189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</p:spPr>
        <p:txBody>
          <a:bodyPr/>
          <a:lstStyle>
            <a:lvl1pPr>
              <a:defRPr/>
            </a:lvl1pPr>
          </a:lstStyle>
          <a:p>
            <a:fld id="{8E730068-F805-43B7-8A8E-3E2DB17E4B45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48327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87154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15441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93657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04354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23286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1926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35916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2492" y="1222374"/>
            <a:ext cx="9433057" cy="40011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86396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7025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90272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492" y="1222374"/>
            <a:ext cx="9433057" cy="4929189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</p:spPr>
        <p:txBody>
          <a:bodyPr/>
          <a:lstStyle>
            <a:lvl1pPr>
              <a:defRPr/>
            </a:lvl1pPr>
          </a:lstStyle>
          <a:p>
            <a:fld id="{8E730068-F805-43B7-8A8E-3E2DB17E4B45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48327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87154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15441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93657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04354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23286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1926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35916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2492" y="1222374"/>
            <a:ext cx="9433057" cy="40011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86396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7025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FC48A1-80B8-4EEB-97ED-2E8329BA515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02323269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AD5DF52-C914-4D70-B193-FBAE3327C914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86727923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AB4E80-715E-48F9-BB30-85804CFC925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86167292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AB7AA5E-9B6B-4B47-A67C-9D28B0A0EA14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23247168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D46998A-0C70-40CD-814A-FBB1EC24729E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2564987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7E43748-6C5F-40A1-8552-178B722F9DD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91107546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B5EDB1D-4EC1-409E-8FB4-56D23141EAC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68925802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74F3CDF-3A1B-4E23-8CF6-7EA52EB01E89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52713907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04CEE9B-966B-48A9-A2EB-2484D1D3E9E7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96854019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C21FD16-48FB-4148-8178-25091DAD2DD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50654981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7E0C501-158C-42FB-A556-A06A8EDA2469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15356141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7B1C490-AADD-4B93-9867-E4117A4D033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91079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45872B-1285-4773-861F-B6885F27046E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71493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56981DE-DDE5-42B8-B05C-4DD4231DEC1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79728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0"/>
            <a:ext cx="4870450" cy="1079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0"/>
            <a:ext cx="4870450" cy="1079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E7D2FD-7D31-47E8-85B6-8C70770676D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31329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D8874D5-F920-4311-B4DA-CA4374C55EC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24410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0BEFCBA-AF46-451E-9514-1F6D1853031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81118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CB61599-0917-4763-A61A-71F265424BF3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9607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B639405-4FFA-44D2-A5AC-24B5BB175D1E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08900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C4E44D1-148A-47CD-BE65-7111D2550C1F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31815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A07DEE8-BFE9-4262-A911-6D61FE7C808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93172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0"/>
            <a:ext cx="2476500" cy="2159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7264400" cy="2159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2351B1C-1B26-4017-89D1-12751534125F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29822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ая ча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55033" y="6400800"/>
            <a:ext cx="1912408" cy="469900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fld id="{4474108C-5B38-42E4-BB02-9075DA16DEFF}" type="slidenum">
              <a:rPr lang="ru-RU" smtClean="0"/>
              <a:pPr lv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03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86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51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64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31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88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50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54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29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2492" y="1222374"/>
            <a:ext cx="9433057" cy="40011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48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93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700">
                <a:solidFill>
                  <a:prstClr val="white"/>
                </a:solidFill>
              </a:rPr>
              <a:t>03.12.2010</a:t>
            </a:r>
            <a:endParaRPr lang="ru-RU" sz="1700" dirty="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9B5197-692C-4D42-A1E7-1ED3FD72467E}" type="slidenum">
              <a:rPr lang="ru-RU" sz="170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1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97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ая ча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7807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BBC398B-80E0-48B9-AA64-EDBA7570F8EC}" type="datetimeFigureOut">
              <a:rPr lang="ru-RU" sz="1700" smtClean="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24.04.2024</a:t>
            </a:fld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69A70E3-5EFF-4813-8AF1-4D9C5B2C62AF}" type="slidenum">
              <a:rPr lang="ru-RU" sz="1700" smtClean="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019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ля Пай диаграм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Rectangle 19"/>
          <p:cNvSpPr/>
          <p:nvPr/>
        </p:nvSpPr>
        <p:spPr>
          <a:xfrm>
            <a:off x="0" y="2205317"/>
            <a:ext cx="9906000" cy="4112933"/>
          </a:xfrm>
          <a:prstGeom prst="rect">
            <a:avLst/>
          </a:prstGeom>
          <a:solidFill>
            <a:srgbClr val="0066CC"/>
          </a:solidFill>
          <a:ln w="12700">
            <a:miter lim="400000"/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 sz="1700">
                <a:solidFill>
                  <a:srgbClr val="9BBB59">
                    <a:lumOff val="44000"/>
                  </a:srgbClr>
                </a:solidFill>
              </a:defRPr>
            </a:pPr>
            <a:endParaRPr sz="1700">
              <a:solidFill>
                <a:srgbClr val="9BBB59">
                  <a:lumOff val="44000"/>
                </a:srgbClr>
              </a:solidFill>
            </a:endParaRPr>
          </a:p>
        </p:txBody>
      </p:sp>
      <p:grpSp>
        <p:nvGrpSpPr>
          <p:cNvPr id="883" name="Group 3"/>
          <p:cNvGrpSpPr/>
          <p:nvPr userDrawn="1"/>
        </p:nvGrpSpPr>
        <p:grpSpPr>
          <a:xfrm>
            <a:off x="0" y="6318250"/>
            <a:ext cx="9906000" cy="539750"/>
            <a:chOff x="0" y="0"/>
            <a:chExt cx="9144000" cy="539750"/>
          </a:xfrm>
        </p:grpSpPr>
        <p:sp>
          <p:nvSpPr>
            <p:cNvPr id="880" name="Rectangle 4"/>
            <p:cNvSpPr/>
            <p:nvPr/>
          </p:nvSpPr>
          <p:spPr>
            <a:xfrm>
              <a:off x="0" y="0"/>
              <a:ext cx="1936750" cy="539750"/>
            </a:xfrm>
            <a:prstGeom prst="rect">
              <a:avLst/>
            </a:pr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rgbClr val="9BBB59">
                      <a:lumOff val="44000"/>
                    </a:srgbClr>
                  </a:solidFill>
                </a:defRPr>
              </a:pPr>
              <a:endParaRPr sz="1700">
                <a:solidFill>
                  <a:srgbClr val="9BBB59">
                    <a:lumOff val="44000"/>
                  </a:srgbClr>
                </a:solidFill>
              </a:endParaRPr>
            </a:p>
          </p:txBody>
        </p:sp>
        <p:sp>
          <p:nvSpPr>
            <p:cNvPr id="881" name="Rectangle 5"/>
            <p:cNvSpPr/>
            <p:nvPr/>
          </p:nvSpPr>
          <p:spPr>
            <a:xfrm>
              <a:off x="1943100" y="0"/>
              <a:ext cx="7200900" cy="539750"/>
            </a:xfrm>
            <a:prstGeom prst="rect">
              <a:avLst/>
            </a:prstGeom>
            <a:solidFill>
              <a:srgbClr val="3399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rgbClr val="9BBB59">
                      <a:lumOff val="44000"/>
                    </a:srgbClr>
                  </a:solidFill>
                </a:defRPr>
              </a:pPr>
              <a:endParaRPr sz="1700">
                <a:solidFill>
                  <a:srgbClr val="9BBB59">
                    <a:lumOff val="44000"/>
                  </a:srgbClr>
                </a:solidFill>
              </a:endParaRPr>
            </a:p>
          </p:txBody>
        </p:sp>
        <p:sp>
          <p:nvSpPr>
            <p:cNvPr id="882" name="Line 6"/>
            <p:cNvSpPr/>
            <p:nvPr/>
          </p:nvSpPr>
          <p:spPr>
            <a:xfrm>
              <a:off x="1936750" y="0"/>
              <a:ext cx="0" cy="539750"/>
            </a:xfrm>
            <a:prstGeom prst="line">
              <a:avLst/>
            </a:prstGeom>
            <a:noFill/>
            <a:ln w="15875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sz="1700">
                <a:solidFill>
                  <a:prstClr val="white"/>
                </a:solidFill>
              </a:endParaRPr>
            </a:p>
          </p:txBody>
        </p:sp>
      </p:grpSp>
      <p:sp>
        <p:nvSpPr>
          <p:cNvPr id="884" name="Line 20"/>
          <p:cNvSpPr/>
          <p:nvPr/>
        </p:nvSpPr>
        <p:spPr>
          <a:xfrm>
            <a:off x="0" y="6315075"/>
            <a:ext cx="9906000" cy="0"/>
          </a:xfrm>
          <a:prstGeom prst="line">
            <a:avLst/>
          </a:prstGeom>
          <a:ln w="15875">
            <a:solidFill>
              <a:schemeClr val="accent3">
                <a:lumOff val="44000"/>
              </a:schemeClr>
            </a:solidFill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z="1700">
              <a:solidFill>
                <a:prstClr val="white"/>
              </a:solidFill>
            </a:endParaRPr>
          </a:p>
        </p:txBody>
      </p:sp>
      <p:sp>
        <p:nvSpPr>
          <p:cNvPr id="885" name="Rectangle 9"/>
          <p:cNvSpPr/>
          <p:nvPr/>
        </p:nvSpPr>
        <p:spPr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12700">
            <a:miter lim="400000"/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 sz="1700">
                <a:solidFill>
                  <a:srgbClr val="9BBB59">
                    <a:lumOff val="44000"/>
                  </a:srgbClr>
                </a:solidFill>
              </a:defRPr>
            </a:pPr>
            <a:endParaRPr sz="1700">
              <a:solidFill>
                <a:srgbClr val="9BBB59">
                  <a:lumOff val="44000"/>
                </a:srgbClr>
              </a:solidFill>
            </a:endParaRPr>
          </a:p>
        </p:txBody>
      </p:sp>
      <p:sp>
        <p:nvSpPr>
          <p:cNvPr id="886" name="Rectangle 7"/>
          <p:cNvSpPr/>
          <p:nvPr/>
        </p:nvSpPr>
        <p:spPr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12700">
            <a:miter lim="400000"/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 sz="1700">
                <a:solidFill>
                  <a:srgbClr val="9BBB59">
                    <a:lumOff val="44000"/>
                  </a:srgbClr>
                </a:solidFill>
              </a:defRPr>
            </a:pPr>
            <a:endParaRPr sz="1700">
              <a:solidFill>
                <a:srgbClr val="9BBB59">
                  <a:lumOff val="44000"/>
                </a:srgbClr>
              </a:solidFill>
            </a:endParaRPr>
          </a:p>
        </p:txBody>
      </p:sp>
      <p:pic>
        <p:nvPicPr>
          <p:cNvPr id="887" name="Рисунок 10" descr="Рисунок 10"/>
          <p:cNvPicPr>
            <a:picLocks noChangeAspect="1"/>
          </p:cNvPicPr>
          <p:nvPr/>
        </p:nvPicPr>
        <p:blipFill>
          <a:blip r:embed="rId2" cstate="print">
            <a:extLst/>
          </a:blip>
          <a:srcRect l="1396" t="2012"/>
          <a:stretch>
            <a:fillRect/>
          </a:stretch>
        </p:blipFill>
        <p:spPr>
          <a:xfrm>
            <a:off x="206375" y="128587"/>
            <a:ext cx="1661283" cy="839564"/>
          </a:xfrm>
          <a:prstGeom prst="rect">
            <a:avLst/>
          </a:prstGeom>
          <a:ln w="12700">
            <a:miter lim="400000"/>
          </a:ln>
        </p:spPr>
      </p:pic>
      <p:sp>
        <p:nvSpPr>
          <p:cNvPr id="888" name="Прямая соединительная линия 26"/>
          <p:cNvSpPr/>
          <p:nvPr/>
        </p:nvSpPr>
        <p:spPr>
          <a:xfrm flipV="1">
            <a:off x="2100726" y="0"/>
            <a:ext cx="1" cy="1079500"/>
          </a:xfrm>
          <a:prstGeom prst="line">
            <a:avLst/>
          </a:prstGeom>
          <a:ln w="15875">
            <a:solidFill>
              <a:schemeClr val="accent3">
                <a:lumOff val="44000"/>
              </a:schemeClr>
            </a:solidFill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z="1700">
              <a:solidFill>
                <a:prstClr val="white"/>
              </a:solidFill>
            </a:endParaRPr>
          </a:p>
        </p:txBody>
      </p:sp>
      <p:sp>
        <p:nvSpPr>
          <p:cNvPr id="889" name="Прямая соединительная линия 27"/>
          <p:cNvSpPr/>
          <p:nvPr/>
        </p:nvSpPr>
        <p:spPr>
          <a:xfrm>
            <a:off x="0" y="1079500"/>
            <a:ext cx="9906000" cy="0"/>
          </a:xfrm>
          <a:prstGeom prst="line">
            <a:avLst/>
          </a:prstGeom>
          <a:ln w="15875">
            <a:solidFill>
              <a:schemeClr val="accent3">
                <a:lumOff val="44000"/>
              </a:schemeClr>
            </a:solidFill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z="1700">
              <a:solidFill>
                <a:prstClr val="white"/>
              </a:solidFill>
            </a:endParaRPr>
          </a:p>
        </p:txBody>
      </p:sp>
      <p:sp>
        <p:nvSpPr>
          <p:cNvPr id="89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237466" y="1"/>
            <a:ext cx="7563645" cy="103346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1pPr>
            <a:lvl2pPr marL="806677"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2pPr>
            <a:lvl3pPr marL="1254125"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3pPr>
            <a:lvl4pPr marL="1711643"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2167665" y="6325493"/>
            <a:ext cx="7586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ОТЧЁТ О ПРОИЗВОДСТВЕННО-ХОЗЯЙСТВЕННОЙ ДЕЯТЕЛЬНОСТИ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ООО «ГАЗПРОМ ПОДЗЕМРЕМОНТ УРЕНГОЙ» ЗА 2018 ГОД</a:t>
            </a:r>
          </a:p>
        </p:txBody>
      </p:sp>
    </p:spTree>
    <p:extLst>
      <p:ext uri="{BB962C8B-B14F-4D97-AF65-F5344CB8AC3E}">
        <p14:creationId xmlns:p14="http://schemas.microsoft.com/office/powerpoint/2010/main" val="3732902476"/>
      </p:ext>
    </p:extLst>
  </p:cSld>
  <p:clrMapOvr>
    <a:masterClrMapping/>
  </p:clrMapOvr>
  <p:transition spd="med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ая ча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55033" y="6400800"/>
            <a:ext cx="1912408" cy="469900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fld id="{4474108C-5B38-42E4-BB02-9075DA16DEFF}" type="slidenum">
              <a:rPr lang="ru-RU" smtClean="0"/>
              <a:pPr lv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229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34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81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97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43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85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85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17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89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2492" y="1222374"/>
            <a:ext cx="9433057" cy="40011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99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94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ая ча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55033" y="6400800"/>
            <a:ext cx="1912408" cy="469900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fld id="{4474108C-5B38-42E4-BB02-9075DA16DEFF}" type="slidenum">
              <a:rPr lang="ru-RU" smtClean="0"/>
              <a:pPr lv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175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39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09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89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59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99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20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63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96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2492" y="1222374"/>
            <a:ext cx="9433057" cy="40011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98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36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ая ча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55033" y="6400800"/>
            <a:ext cx="1912408" cy="469900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fld id="{4474108C-5B38-42E4-BB02-9075DA16DEFF}" type="slidenum">
              <a:rPr lang="ru-RU" smtClean="0"/>
              <a:pPr lv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697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34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77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1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83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24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99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92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78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2492" y="1222374"/>
            <a:ext cx="9433057" cy="40011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26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9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055453493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492" y="1222374"/>
            <a:ext cx="9433057" cy="4929189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</p:spPr>
        <p:txBody>
          <a:bodyPr/>
          <a:lstStyle>
            <a:lvl1pPr>
              <a:defRPr/>
            </a:lvl1pPr>
          </a:lstStyle>
          <a:p>
            <a:fld id="{8E730068-F805-43B7-8A8E-3E2DB17E4B45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390336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0472531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179458170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037872131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85596165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91781049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46073732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9809741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2492" y="1222374"/>
            <a:ext cx="9433057" cy="40011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063668615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93359280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FC48A1-80B8-4EEB-97ED-2E8329BA515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72258626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AD5DF52-C914-4D70-B193-FBAE3327C914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39805003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AB4E80-715E-48F9-BB30-85804CFC925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31304330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AB7AA5E-9B6B-4B47-A67C-9D28B0A0EA14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403162666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D46998A-0C70-40CD-814A-FBB1EC24729E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09960990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7E43748-6C5F-40A1-8552-178B722F9DD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529750976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B5EDB1D-4EC1-409E-8FB4-56D23141EAC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40981381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74F3CDF-3A1B-4E23-8CF6-7EA52EB01E89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111221565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04CEE9B-966B-48A9-A2EB-2484D1D3E9E7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745872723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C21FD16-48FB-4148-8178-25091DAD2DD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810873353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7E0C501-158C-42FB-A556-A06A8EDA2469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70279888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647967977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492" y="1222374"/>
            <a:ext cx="9433057" cy="4929189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</p:spPr>
        <p:txBody>
          <a:bodyPr/>
          <a:lstStyle>
            <a:lvl1pPr>
              <a:defRPr/>
            </a:lvl1pPr>
          </a:lstStyle>
          <a:p>
            <a:fld id="{8E730068-F805-43B7-8A8E-3E2DB17E4B45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127033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08472402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4290949072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408810084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39731403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170713508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484960542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58370105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2492" y="1222374"/>
            <a:ext cx="9433057" cy="40011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78813078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>
                <a:solidFill>
                  <a:prstClr val="white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52318329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ая ча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55033" y="6400800"/>
            <a:ext cx="1912408" cy="469900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fld id="{4474108C-5B38-42E4-BB02-9075DA16DEFF}" type="slidenum">
              <a:rPr lang="ru-RU" smtClean="0"/>
              <a:pPr lv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734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10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26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83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51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95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21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0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2492" y="1222374"/>
            <a:ext cx="9433057" cy="40011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4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92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700">
                <a:solidFill>
                  <a:prstClr val="white"/>
                </a:solidFill>
              </a:rPr>
              <a:t>03.12.2010</a:t>
            </a:r>
            <a:endParaRPr lang="ru-RU" sz="1700" dirty="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9B5197-692C-4D42-A1E7-1ED3FD72467E}" type="slidenum">
              <a:rPr lang="ru-RU" sz="170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1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7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784351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492" y="1222374"/>
            <a:ext cx="9433057" cy="4929189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</p:spPr>
        <p:txBody>
          <a:bodyPr/>
          <a:lstStyle>
            <a:lvl1pPr>
              <a:defRPr/>
            </a:lvl1pPr>
          </a:lstStyle>
          <a:p>
            <a:fld id="{8E730068-F805-43B7-8A8E-3E2DB17E4B45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844699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134235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6790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125413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69780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104527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640955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151845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2492" y="1222374"/>
            <a:ext cx="9433057" cy="40011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82175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480078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ая ча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55033" y="6400800"/>
            <a:ext cx="1912408" cy="469900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fld id="{4474108C-5B38-42E4-BB02-9075DA16DEFF}" type="slidenum">
              <a:rPr lang="ru-RU" smtClean="0"/>
              <a:pPr lv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905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67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72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84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62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40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0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24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851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2492" y="1222374"/>
            <a:ext cx="9433057" cy="40011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42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543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700">
                <a:solidFill>
                  <a:prstClr val="white"/>
                </a:solidFill>
              </a:rPr>
              <a:t>03.12.2010</a:t>
            </a:r>
            <a:endParaRPr lang="ru-RU" sz="1700" dirty="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9B5197-692C-4D42-A1E7-1ED3FD72467E}" type="slidenum">
              <a:rPr lang="ru-RU" sz="170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1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01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615FE1C-69DC-4A94-BBEF-309077A037C3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17059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E730068-F805-43B7-8A8E-3E2DB17E4B4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641761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4FB7BD7-EAFF-415F-B3B4-7C7B89A01084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38441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D122A0-B890-4831-9A7E-7CB6FF7B8D6E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886044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AAC363C-E7A4-436B-AFE5-D94BABFEC64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168628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CD5BF77-B0A6-4447-9E0A-CF05A43697CC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575161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9334149-8A13-436A-A743-2C1FEA443CAC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146612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A95083-90E3-4937-8945-7920550C980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564964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86213E-3385-4A5E-8C81-9AC3C3713DDC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554251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6040BAE-BE8E-4EE7-9369-B0825B9CEB3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264905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534A4C5-E210-4FA2-B820-D14985CF609A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251080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ая ча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9361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BBC398B-80E0-48B9-AA64-EDBA7570F8EC}" type="datetimeFigureOut">
              <a:rPr lang="ru-RU" sz="1700" smtClean="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24.04.2024</a:t>
            </a:fld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69A70E3-5EFF-4813-8AF1-4D9C5B2C62AF}" type="slidenum">
              <a:rPr lang="ru-RU" sz="1700" smtClean="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165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FFFFFF"/>
                </a:solidFill>
              </a:rPr>
              <a:t>&lt;#&gt;</a:t>
            </a: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700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596814987"/>
      </p:ext>
    </p:extLst>
  </p:cSld>
  <p:clrMapOvr>
    <a:masterClrMapping/>
  </p:clrMapOvr>
  <p:transition>
    <p:blinds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9501"/>
            <a:ext cx="9906000" cy="15287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334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Для Пай диаграм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9221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ая ча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0660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BBC398B-80E0-48B9-AA64-EDBA7570F8EC}" type="datetimeFigureOut">
              <a:rPr lang="ru-RU" sz="1700" smtClean="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24.04.2024</a:t>
            </a:fld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69A70E3-5EFF-4813-8AF1-4D9C5B2C62AF}" type="slidenum">
              <a:rPr lang="ru-RU" sz="1700" smtClean="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324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FFFFFF"/>
                </a:solidFill>
              </a:rPr>
              <a:t>&lt;#&gt;</a:t>
            </a: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700">
                <a:solidFill>
                  <a:srgbClr val="FFFFFF"/>
                </a:solidFill>
              </a:rPr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127444959"/>
      </p:ext>
    </p:extLst>
  </p:cSld>
  <p:clrMapOvr>
    <a:masterClrMapping/>
  </p:clrMapOvr>
  <p:transition>
    <p:blinds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9501"/>
            <a:ext cx="9906000" cy="15287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35552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Для Пай диаграм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8422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ая ча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5814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Line 14"/>
          <p:cNvSpPr/>
          <p:nvPr/>
        </p:nvSpPr>
        <p:spPr>
          <a:xfrm>
            <a:off x="12751" y="6145648"/>
            <a:ext cx="9880501" cy="1"/>
          </a:xfrm>
          <a:prstGeom prst="line">
            <a:avLst/>
          </a:prstGeom>
          <a:ln w="63500">
            <a:solidFill>
              <a:srgbClr val="FFFFFF"/>
            </a:solidFill>
          </a:ln>
        </p:spPr>
        <p:txBody>
          <a:bodyPr lIns="51205" tIns="51205" rIns="51205" bIns="5120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z="1700">
              <a:solidFill>
                <a:prstClr val="white"/>
              </a:solidFill>
            </a:endParaRPr>
          </a:p>
        </p:txBody>
      </p:sp>
      <p:grpSp>
        <p:nvGrpSpPr>
          <p:cNvPr id="33" name="Group 3"/>
          <p:cNvGrpSpPr/>
          <p:nvPr/>
        </p:nvGrpSpPr>
        <p:grpSpPr>
          <a:xfrm>
            <a:off x="859" y="6143480"/>
            <a:ext cx="9907302" cy="719770"/>
            <a:chOff x="0" y="-1"/>
            <a:chExt cx="24387202" cy="1439539"/>
          </a:xfrm>
        </p:grpSpPr>
        <p:sp>
          <p:nvSpPr>
            <p:cNvPr id="30" name="Rectangle 4"/>
            <p:cNvSpPr/>
            <p:nvPr/>
          </p:nvSpPr>
          <p:spPr>
            <a:xfrm>
              <a:off x="-1" y="-2"/>
              <a:ext cx="5165347" cy="1439538"/>
            </a:xfrm>
            <a:prstGeom prst="rect">
              <a:avLst/>
            </a:pr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 sz="9000">
                  <a:latin typeface="Arial Narrow"/>
                  <a:ea typeface="Arial Narrow"/>
                  <a:cs typeface="Arial Narrow"/>
                  <a:sym typeface="Arial Narrow"/>
                </a:defRPr>
              </a:pPr>
              <a:endParaRPr sz="9000">
                <a:solidFill>
                  <a:prstClr val="white"/>
                </a:solidFill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31" name="Rectangle 5"/>
            <p:cNvSpPr/>
            <p:nvPr/>
          </p:nvSpPr>
          <p:spPr>
            <a:xfrm>
              <a:off x="5182281" y="-2"/>
              <a:ext cx="19204922" cy="1439538"/>
            </a:xfrm>
            <a:prstGeom prst="rect">
              <a:avLst/>
            </a:prstGeom>
            <a:solidFill>
              <a:srgbClr val="3399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 sz="9000">
                  <a:latin typeface="Arial Narrow"/>
                  <a:ea typeface="Arial Narrow"/>
                  <a:cs typeface="Arial Narrow"/>
                  <a:sym typeface="Arial Narrow"/>
                </a:defRPr>
              </a:pPr>
              <a:endParaRPr sz="9000">
                <a:solidFill>
                  <a:prstClr val="white"/>
                </a:solidFill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32" name="Line 6"/>
            <p:cNvSpPr/>
            <p:nvPr/>
          </p:nvSpPr>
          <p:spPr>
            <a:xfrm>
              <a:off x="5165344" y="1"/>
              <a:ext cx="6" cy="1439538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121917" tIns="121917" rIns="121917" bIns="121917" numCol="1" anchor="t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sz="1700">
                <a:solidFill>
                  <a:prstClr val="white"/>
                </a:solidFill>
              </a:endParaRPr>
            </a:p>
          </p:txBody>
        </p:sp>
      </p:grpSp>
      <p:sp>
        <p:nvSpPr>
          <p:cNvPr id="34" name="Rectangle 7"/>
          <p:cNvSpPr/>
          <p:nvPr/>
        </p:nvSpPr>
        <p:spPr>
          <a:xfrm>
            <a:off x="-8958" y="1"/>
            <a:ext cx="2095410" cy="1079501"/>
          </a:xfrm>
          <a:prstGeom prst="rect">
            <a:avLst/>
          </a:prstGeom>
          <a:solidFill>
            <a:srgbClr val="0066CC"/>
          </a:solidFill>
          <a:ln w="12700">
            <a:miter lim="400000"/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 sz="9000">
                <a:latin typeface="Arial Narrow"/>
                <a:ea typeface="Arial Narrow"/>
                <a:cs typeface="Arial Narrow"/>
                <a:sym typeface="Arial Narrow"/>
              </a:defRPr>
            </a:pPr>
            <a:endParaRPr sz="9000">
              <a:solidFill>
                <a:prstClr val="white"/>
              </a:solidFill>
              <a:ea typeface="Arial Narrow"/>
              <a:cs typeface="Arial Narrow"/>
              <a:sym typeface="Arial Narrow"/>
            </a:endParaRPr>
          </a:p>
        </p:txBody>
      </p:sp>
      <p:sp>
        <p:nvSpPr>
          <p:cNvPr id="35" name="Rectangle 8"/>
          <p:cNvSpPr/>
          <p:nvPr/>
        </p:nvSpPr>
        <p:spPr>
          <a:xfrm>
            <a:off x="2091423" y="1"/>
            <a:ext cx="7821348" cy="1079501"/>
          </a:xfrm>
          <a:prstGeom prst="rect">
            <a:avLst/>
          </a:prstGeom>
          <a:solidFill>
            <a:srgbClr val="003366"/>
          </a:solidFill>
          <a:ln w="12700">
            <a:miter lim="400000"/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 sz="9000">
                <a:latin typeface="Arial Narrow"/>
                <a:ea typeface="Arial Narrow"/>
                <a:cs typeface="Arial Narrow"/>
                <a:sym typeface="Arial Narrow"/>
              </a:defRPr>
            </a:pPr>
            <a:endParaRPr sz="9000">
              <a:solidFill>
                <a:prstClr val="white"/>
              </a:solidFill>
              <a:ea typeface="Arial Narrow"/>
              <a:cs typeface="Arial Narrow"/>
              <a:sym typeface="Arial Narrow"/>
            </a:endParaRPr>
          </a:p>
        </p:txBody>
      </p:sp>
      <p:sp>
        <p:nvSpPr>
          <p:cNvPr id="36" name="Line 9"/>
          <p:cNvSpPr/>
          <p:nvPr/>
        </p:nvSpPr>
        <p:spPr>
          <a:xfrm flipH="1">
            <a:off x="2094054" y="-2"/>
            <a:ext cx="3" cy="1079505"/>
          </a:xfrm>
          <a:prstGeom prst="line">
            <a:avLst/>
          </a:prstGeom>
          <a:ln w="63500">
            <a:solidFill>
              <a:srgbClr val="FFFFFF"/>
            </a:solidFill>
          </a:ln>
        </p:spPr>
        <p:txBody>
          <a:bodyPr lIns="51205" tIns="51205" rIns="51205" bIns="5120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z="1700">
              <a:solidFill>
                <a:prstClr val="white"/>
              </a:solidFill>
            </a:endParaRPr>
          </a:p>
        </p:txBody>
      </p:sp>
      <p:sp>
        <p:nvSpPr>
          <p:cNvPr id="37" name="Line 15"/>
          <p:cNvSpPr/>
          <p:nvPr/>
        </p:nvSpPr>
        <p:spPr>
          <a:xfrm>
            <a:off x="12751" y="1091604"/>
            <a:ext cx="9880501" cy="1"/>
          </a:xfrm>
          <a:prstGeom prst="line">
            <a:avLst/>
          </a:prstGeom>
          <a:ln w="63500">
            <a:solidFill>
              <a:srgbClr val="FFFFFF"/>
            </a:solidFill>
          </a:ln>
        </p:spPr>
        <p:txBody>
          <a:bodyPr lIns="51205" tIns="51205" rIns="51205" bIns="5120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z="1700">
              <a:solidFill>
                <a:prstClr val="white"/>
              </a:solidFill>
            </a:endParaRPr>
          </a:p>
        </p:txBody>
      </p:sp>
      <p:pic>
        <p:nvPicPr>
          <p:cNvPr id="38" name="Picture 2" descr="Picture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67165" y="1"/>
            <a:ext cx="1543164" cy="1079501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205021" y="6387302"/>
            <a:ext cx="180579" cy="232129"/>
          </a:xfrm>
          <a:prstGeom prst="rect">
            <a:avLst/>
          </a:prstGeom>
        </p:spPr>
        <p:txBody>
          <a:bodyPr lIns="38405" tIns="19202" rIns="38405" bIns="19202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6CB4B4D-7CA3-9044-876B-883B54F8677D}" type="slidenum">
              <a:rPr sz="170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sz="1700">
              <a:solidFill>
                <a:prstClr val="white"/>
              </a:solidFill>
            </a:endParaRPr>
          </a:p>
        </p:txBody>
      </p:sp>
      <p:sp>
        <p:nvSpPr>
          <p:cNvPr id="4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177856" y="80796"/>
            <a:ext cx="7648481" cy="917911"/>
          </a:xfrm>
          <a:prstGeom prst="rect">
            <a:avLst/>
          </a:prstGeom>
        </p:spPr>
        <p:txBody>
          <a:bodyPr lIns="38405" tIns="19202" rIns="38405" bIns="19202"/>
          <a:lstStyle>
            <a:lvl1pPr algn="l">
              <a:defRPr sz="2700" b="0"/>
            </a:lvl1pPr>
          </a:lstStyle>
          <a:p>
            <a:r>
              <a:t>Текст заголовка</a:t>
            </a:r>
          </a:p>
        </p:txBody>
      </p:sp>
      <p:sp>
        <p:nvSpPr>
          <p:cNvPr id="41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03188" y="1143000"/>
            <a:ext cx="9699625" cy="4889500"/>
          </a:xfrm>
          <a:prstGeom prst="rect">
            <a:avLst/>
          </a:prstGeom>
        </p:spPr>
        <p:txBody>
          <a:bodyPr lIns="38405" tIns="19202" rIns="38405" bIns="19202"/>
          <a:lstStyle>
            <a:lvl2pPr marL="0" indent="96012">
              <a:buSzTx/>
              <a:buNone/>
            </a:lvl2pPr>
            <a:lvl3pPr marL="0" indent="192024">
              <a:buSzTx/>
              <a:buNone/>
            </a:lvl3pPr>
            <a:lvl4pPr marL="0" indent="288036">
              <a:buSzTx/>
              <a:buNone/>
            </a:lvl4pPr>
            <a:lvl5pPr marL="0" indent="384048">
              <a:buSzTx/>
              <a:buNone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2" name="Совещание по рассмотрению эффективности ГТМ, г. Сочи, 2019 год."/>
          <p:cNvSpPr txBox="1"/>
          <p:nvPr/>
        </p:nvSpPr>
        <p:spPr>
          <a:xfrm>
            <a:off x="2171724" y="6211811"/>
            <a:ext cx="13832341" cy="82236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02408" tIns="102408" rIns="102408" bIns="102408">
            <a:spAutoFit/>
          </a:bodyPr>
          <a:lstStyle>
            <a:lvl1pPr>
              <a:defRPr sz="4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>
                <a:solidFill>
                  <a:prstClr val="white"/>
                </a:solidFill>
              </a:rPr>
              <a:t>Совещание по рассмотрению эффективности ГТМ, г. Сочи, 2019 год.</a:t>
            </a:r>
          </a:p>
        </p:txBody>
      </p:sp>
    </p:spTree>
    <p:extLst>
      <p:ext uri="{BB962C8B-B14F-4D97-AF65-F5344CB8AC3E}">
        <p14:creationId xmlns:p14="http://schemas.microsoft.com/office/powerpoint/2010/main" val="3116158408"/>
      </p:ext>
    </p:extLst>
  </p:cSld>
  <p:clrMapOvr>
    <a:masterClrMapping/>
  </p:clrMapOvr>
  <p:transition spd="med"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ая ча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1162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ля Пай диаграм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2"/>
          </p:nvPr>
        </p:nvSpPr>
        <p:spPr>
          <a:xfrm>
            <a:off x="0" y="2216076"/>
            <a:ext cx="9906000" cy="4110113"/>
          </a:xfrm>
          <a:prstGeom prst="rect">
            <a:avLst/>
          </a:prstGeom>
        </p:spPr>
        <p:txBody>
          <a:bodyPr/>
          <a:lstStyle/>
          <a:p>
            <a:pPr lvl="0"/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3"/>
          </p:nvPr>
        </p:nvSpPr>
        <p:spPr>
          <a:xfrm>
            <a:off x="92870" y="1150939"/>
            <a:ext cx="9696185" cy="1011349"/>
          </a:xfrm>
          <a:prstGeom prst="rect">
            <a:avLst/>
          </a:prstGeom>
        </p:spPr>
        <p:txBody>
          <a:bodyPr/>
          <a:lstStyle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2522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Для Пай диаграм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5456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Для Пай диаграм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1274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Для Пай диаграм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Rectangle 19"/>
          <p:cNvSpPr/>
          <p:nvPr/>
        </p:nvSpPr>
        <p:spPr>
          <a:xfrm>
            <a:off x="0" y="2205317"/>
            <a:ext cx="9906000" cy="4112933"/>
          </a:xfrm>
          <a:prstGeom prst="rect">
            <a:avLst/>
          </a:prstGeom>
          <a:solidFill>
            <a:srgbClr val="0066CC"/>
          </a:solidFill>
          <a:ln w="12700">
            <a:miter lim="400000"/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 sz="1700">
                <a:solidFill>
                  <a:srgbClr val="9BBB59">
                    <a:lumOff val="44000"/>
                  </a:srgbClr>
                </a:solidFill>
              </a:defRPr>
            </a:pPr>
            <a:endParaRPr sz="1700">
              <a:solidFill>
                <a:srgbClr val="9BBB59">
                  <a:lumOff val="44000"/>
                </a:srgbClr>
              </a:solidFill>
            </a:endParaRPr>
          </a:p>
        </p:txBody>
      </p:sp>
      <p:grpSp>
        <p:nvGrpSpPr>
          <p:cNvPr id="883" name="Group 3"/>
          <p:cNvGrpSpPr/>
          <p:nvPr/>
        </p:nvGrpSpPr>
        <p:grpSpPr>
          <a:xfrm>
            <a:off x="0" y="6318250"/>
            <a:ext cx="9906000" cy="539750"/>
            <a:chOff x="0" y="0"/>
            <a:chExt cx="9144000" cy="539750"/>
          </a:xfrm>
        </p:grpSpPr>
        <p:sp>
          <p:nvSpPr>
            <p:cNvPr id="880" name="Rectangle 4"/>
            <p:cNvSpPr/>
            <p:nvPr/>
          </p:nvSpPr>
          <p:spPr>
            <a:xfrm>
              <a:off x="0" y="0"/>
              <a:ext cx="1936750" cy="539750"/>
            </a:xfrm>
            <a:prstGeom prst="rect">
              <a:avLst/>
            </a:pr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rgbClr val="9BBB59">
                      <a:lumOff val="44000"/>
                    </a:srgbClr>
                  </a:solidFill>
                </a:defRPr>
              </a:pPr>
              <a:endParaRPr sz="1700">
                <a:solidFill>
                  <a:srgbClr val="9BBB59">
                    <a:lumOff val="44000"/>
                  </a:srgbClr>
                </a:solidFill>
              </a:endParaRPr>
            </a:p>
          </p:txBody>
        </p:sp>
        <p:sp>
          <p:nvSpPr>
            <p:cNvPr id="881" name="Rectangle 5"/>
            <p:cNvSpPr/>
            <p:nvPr/>
          </p:nvSpPr>
          <p:spPr>
            <a:xfrm>
              <a:off x="1943100" y="0"/>
              <a:ext cx="7200900" cy="539750"/>
            </a:xfrm>
            <a:prstGeom prst="rect">
              <a:avLst/>
            </a:prstGeom>
            <a:solidFill>
              <a:srgbClr val="3399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rgbClr val="9BBB59">
                      <a:lumOff val="44000"/>
                    </a:srgbClr>
                  </a:solidFill>
                </a:defRPr>
              </a:pPr>
              <a:endParaRPr sz="1700">
                <a:solidFill>
                  <a:srgbClr val="9BBB59">
                    <a:lumOff val="44000"/>
                  </a:srgbClr>
                </a:solidFill>
              </a:endParaRPr>
            </a:p>
          </p:txBody>
        </p:sp>
        <p:sp>
          <p:nvSpPr>
            <p:cNvPr id="882" name="Line 6"/>
            <p:cNvSpPr/>
            <p:nvPr/>
          </p:nvSpPr>
          <p:spPr>
            <a:xfrm>
              <a:off x="1936750" y="0"/>
              <a:ext cx="0" cy="539750"/>
            </a:xfrm>
            <a:prstGeom prst="line">
              <a:avLst/>
            </a:prstGeom>
            <a:noFill/>
            <a:ln w="15875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sz="1700">
                <a:solidFill>
                  <a:prstClr val="white"/>
                </a:solidFill>
              </a:endParaRPr>
            </a:p>
          </p:txBody>
        </p:sp>
      </p:grpSp>
      <p:sp>
        <p:nvSpPr>
          <p:cNvPr id="884" name="Line 20"/>
          <p:cNvSpPr/>
          <p:nvPr/>
        </p:nvSpPr>
        <p:spPr>
          <a:xfrm>
            <a:off x="0" y="6315075"/>
            <a:ext cx="9906000" cy="0"/>
          </a:xfrm>
          <a:prstGeom prst="line">
            <a:avLst/>
          </a:prstGeom>
          <a:ln w="15875">
            <a:solidFill>
              <a:schemeClr val="accent3">
                <a:lumOff val="44000"/>
              </a:schemeClr>
            </a:solidFill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z="1700">
              <a:solidFill>
                <a:prstClr val="white"/>
              </a:solidFill>
            </a:endParaRPr>
          </a:p>
        </p:txBody>
      </p:sp>
      <p:sp>
        <p:nvSpPr>
          <p:cNvPr id="885" name="Rectangle 9"/>
          <p:cNvSpPr/>
          <p:nvPr/>
        </p:nvSpPr>
        <p:spPr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12700">
            <a:miter lim="400000"/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 sz="1700">
                <a:solidFill>
                  <a:srgbClr val="9BBB59">
                    <a:lumOff val="44000"/>
                  </a:srgbClr>
                </a:solidFill>
              </a:defRPr>
            </a:pPr>
            <a:endParaRPr sz="1700">
              <a:solidFill>
                <a:srgbClr val="9BBB59">
                  <a:lumOff val="44000"/>
                </a:srgbClr>
              </a:solidFill>
            </a:endParaRPr>
          </a:p>
        </p:txBody>
      </p:sp>
      <p:sp>
        <p:nvSpPr>
          <p:cNvPr id="886" name="Rectangle 7"/>
          <p:cNvSpPr/>
          <p:nvPr/>
        </p:nvSpPr>
        <p:spPr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12700">
            <a:miter lim="400000"/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 sz="1700">
                <a:solidFill>
                  <a:srgbClr val="9BBB59">
                    <a:lumOff val="44000"/>
                  </a:srgbClr>
                </a:solidFill>
              </a:defRPr>
            </a:pPr>
            <a:endParaRPr sz="1700">
              <a:solidFill>
                <a:srgbClr val="9BBB59">
                  <a:lumOff val="44000"/>
                </a:srgbClr>
              </a:solidFill>
            </a:endParaRPr>
          </a:p>
        </p:txBody>
      </p:sp>
      <p:pic>
        <p:nvPicPr>
          <p:cNvPr id="887" name="Рисунок 10" descr="Рисунок 10"/>
          <p:cNvPicPr>
            <a:picLocks noChangeAspect="1"/>
          </p:cNvPicPr>
          <p:nvPr/>
        </p:nvPicPr>
        <p:blipFill>
          <a:blip r:embed="rId2" cstate="print">
            <a:extLst/>
          </a:blip>
          <a:srcRect l="1396" t="2012"/>
          <a:stretch>
            <a:fillRect/>
          </a:stretch>
        </p:blipFill>
        <p:spPr>
          <a:xfrm>
            <a:off x="206375" y="128587"/>
            <a:ext cx="1661283" cy="839564"/>
          </a:xfrm>
          <a:prstGeom prst="rect">
            <a:avLst/>
          </a:prstGeom>
          <a:ln w="12700">
            <a:miter lim="400000"/>
          </a:ln>
        </p:spPr>
      </p:pic>
      <p:sp>
        <p:nvSpPr>
          <p:cNvPr id="888" name="Прямая соединительная линия 26"/>
          <p:cNvSpPr/>
          <p:nvPr/>
        </p:nvSpPr>
        <p:spPr>
          <a:xfrm flipV="1">
            <a:off x="2100726" y="0"/>
            <a:ext cx="1" cy="1079500"/>
          </a:xfrm>
          <a:prstGeom prst="line">
            <a:avLst/>
          </a:prstGeom>
          <a:ln w="15875">
            <a:solidFill>
              <a:schemeClr val="accent3">
                <a:lumOff val="44000"/>
              </a:schemeClr>
            </a:solidFill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z="1700">
              <a:solidFill>
                <a:prstClr val="white"/>
              </a:solidFill>
            </a:endParaRPr>
          </a:p>
        </p:txBody>
      </p:sp>
      <p:sp>
        <p:nvSpPr>
          <p:cNvPr id="889" name="Прямая соединительная линия 27"/>
          <p:cNvSpPr/>
          <p:nvPr/>
        </p:nvSpPr>
        <p:spPr>
          <a:xfrm>
            <a:off x="0" y="1079500"/>
            <a:ext cx="9906000" cy="0"/>
          </a:xfrm>
          <a:prstGeom prst="line">
            <a:avLst/>
          </a:prstGeom>
          <a:ln w="15875">
            <a:solidFill>
              <a:schemeClr val="accent3">
                <a:lumOff val="44000"/>
              </a:schemeClr>
            </a:solidFill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z="1700">
              <a:solidFill>
                <a:prstClr val="white"/>
              </a:solidFill>
            </a:endParaRPr>
          </a:p>
        </p:txBody>
      </p:sp>
      <p:sp>
        <p:nvSpPr>
          <p:cNvPr id="890" name="TextBox 15"/>
          <p:cNvSpPr txBox="1"/>
          <p:nvPr/>
        </p:nvSpPr>
        <p:spPr>
          <a:xfrm>
            <a:off x="2167664" y="6325493"/>
            <a:ext cx="7586833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 sz="600" b="1">
                <a:solidFill>
                  <a:srgbClr val="9BBB59">
                    <a:lumOff val="44000"/>
                  </a:srgbClr>
                </a:solidFill>
              </a:defRPr>
            </a:pPr>
            <a:endParaRPr sz="600" b="1">
              <a:solidFill>
                <a:srgbClr val="9BBB59">
                  <a:lumOff val="44000"/>
                </a:srgbClr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9BBB59">
                    <a:lumOff val="44000"/>
                  </a:srgbClr>
                </a:solidFill>
              </a:defRPr>
            </a:pPr>
            <a:r>
              <a:rPr sz="1600" b="1">
                <a:solidFill>
                  <a:srgbClr val="9BBB59">
                    <a:lumOff val="44000"/>
                  </a:srgbClr>
                </a:solidFill>
              </a:rPr>
              <a:t>ВЫПОЛНЕНИЕ ГТМ НА ФОНДЕ СКВАЖИН ПАО «ГАЗПРОМ»</a:t>
            </a:r>
          </a:p>
        </p:txBody>
      </p:sp>
      <p:sp>
        <p:nvSpPr>
          <p:cNvPr id="89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237466" y="1"/>
            <a:ext cx="7563645" cy="103346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1pPr>
            <a:lvl2pPr marL="806677"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2pPr>
            <a:lvl3pPr marL="1254125"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3pPr>
            <a:lvl4pPr marL="1711643"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787900" y="6172201"/>
            <a:ext cx="2311400" cy="368301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6CB4B4D-7CA3-9044-876B-883B54F8677D}" type="slidenum">
              <a:rPr sz="170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15620"/>
      </p:ext>
    </p:extLst>
  </p:cSld>
  <p:clrMapOvr>
    <a:masterClrMapping/>
  </p:clrMapOvr>
  <p:transition spd="med"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ая ча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3274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704850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1935164"/>
            <a:ext cx="8915400" cy="4389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700">
                <a:solidFill>
                  <a:srgbClr val="04617B">
                    <a:shade val="90000"/>
                  </a:srgbClr>
                </a:solidFill>
              </a:rPr>
              <a:t>03.12.2010</a:t>
            </a:r>
            <a:endParaRPr lang="ru-RU" sz="1700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>
          <a:xfrm>
            <a:off x="2889250" y="6356351"/>
            <a:ext cx="3632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70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8585200" y="6356351"/>
            <a:ext cx="825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74EFD0-28C2-45A1-A510-56925E9F8899}" type="slidenum">
              <a:rPr lang="ru-RU" sz="1700">
                <a:solidFill>
                  <a:srgbClr val="04617B">
                    <a:shade val="90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1700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858336"/>
      </p:ext>
    </p:extLst>
  </p:cSld>
  <p:clrMapOvr>
    <a:masterClrMapping/>
  </p:clrMapOvr>
  <p:transition>
    <p:blinds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ля Пай диаграм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2"/>
          </p:nvPr>
        </p:nvSpPr>
        <p:spPr>
          <a:xfrm>
            <a:off x="0" y="2216076"/>
            <a:ext cx="9906000" cy="4110113"/>
          </a:xfrm>
          <a:prstGeom prst="rect">
            <a:avLst/>
          </a:prstGeom>
        </p:spPr>
        <p:txBody>
          <a:bodyPr/>
          <a:lstStyle/>
          <a:p>
            <a:pPr lvl="0"/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3"/>
          </p:nvPr>
        </p:nvSpPr>
        <p:spPr>
          <a:xfrm>
            <a:off x="92870" y="1150939"/>
            <a:ext cx="9696185" cy="1011349"/>
          </a:xfrm>
          <a:prstGeom prst="rect">
            <a:avLst/>
          </a:prstGeom>
        </p:spPr>
        <p:txBody>
          <a:bodyPr/>
          <a:lstStyle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4973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Для Пай диаграм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8697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Для Пай диаграм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431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Для Пай диаграм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Rectangle 19"/>
          <p:cNvSpPr/>
          <p:nvPr/>
        </p:nvSpPr>
        <p:spPr>
          <a:xfrm>
            <a:off x="0" y="2205317"/>
            <a:ext cx="9906000" cy="4112933"/>
          </a:xfrm>
          <a:prstGeom prst="rect">
            <a:avLst/>
          </a:prstGeom>
          <a:solidFill>
            <a:srgbClr val="0066CC"/>
          </a:solidFill>
          <a:ln w="12700">
            <a:miter lim="400000"/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 sz="1700">
                <a:solidFill>
                  <a:srgbClr val="9BBB59">
                    <a:lumOff val="44000"/>
                  </a:srgbClr>
                </a:solidFill>
              </a:defRPr>
            </a:pPr>
            <a:endParaRPr sz="1700">
              <a:solidFill>
                <a:srgbClr val="9BBB59">
                  <a:lumOff val="44000"/>
                </a:srgbClr>
              </a:solidFill>
            </a:endParaRPr>
          </a:p>
        </p:txBody>
      </p:sp>
      <p:grpSp>
        <p:nvGrpSpPr>
          <p:cNvPr id="883" name="Group 3"/>
          <p:cNvGrpSpPr/>
          <p:nvPr/>
        </p:nvGrpSpPr>
        <p:grpSpPr>
          <a:xfrm>
            <a:off x="0" y="6318250"/>
            <a:ext cx="9906000" cy="539750"/>
            <a:chOff x="0" y="0"/>
            <a:chExt cx="9144000" cy="539750"/>
          </a:xfrm>
        </p:grpSpPr>
        <p:sp>
          <p:nvSpPr>
            <p:cNvPr id="880" name="Rectangle 4"/>
            <p:cNvSpPr/>
            <p:nvPr/>
          </p:nvSpPr>
          <p:spPr>
            <a:xfrm>
              <a:off x="0" y="0"/>
              <a:ext cx="1936750" cy="539750"/>
            </a:xfrm>
            <a:prstGeom prst="rect">
              <a:avLst/>
            </a:pr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rgbClr val="9BBB59">
                      <a:lumOff val="44000"/>
                    </a:srgbClr>
                  </a:solidFill>
                </a:defRPr>
              </a:pPr>
              <a:endParaRPr sz="1700">
                <a:solidFill>
                  <a:srgbClr val="9BBB59">
                    <a:lumOff val="44000"/>
                  </a:srgbClr>
                </a:solidFill>
              </a:endParaRPr>
            </a:p>
          </p:txBody>
        </p:sp>
        <p:sp>
          <p:nvSpPr>
            <p:cNvPr id="881" name="Rectangle 5"/>
            <p:cNvSpPr/>
            <p:nvPr/>
          </p:nvSpPr>
          <p:spPr>
            <a:xfrm>
              <a:off x="1943100" y="0"/>
              <a:ext cx="7200900" cy="539750"/>
            </a:xfrm>
            <a:prstGeom prst="rect">
              <a:avLst/>
            </a:prstGeom>
            <a:solidFill>
              <a:srgbClr val="3399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rgbClr val="9BBB59">
                      <a:lumOff val="44000"/>
                    </a:srgbClr>
                  </a:solidFill>
                </a:defRPr>
              </a:pPr>
              <a:endParaRPr sz="1700">
                <a:solidFill>
                  <a:srgbClr val="9BBB59">
                    <a:lumOff val="44000"/>
                  </a:srgbClr>
                </a:solidFill>
              </a:endParaRPr>
            </a:p>
          </p:txBody>
        </p:sp>
        <p:sp>
          <p:nvSpPr>
            <p:cNvPr id="882" name="Line 6"/>
            <p:cNvSpPr/>
            <p:nvPr/>
          </p:nvSpPr>
          <p:spPr>
            <a:xfrm>
              <a:off x="1936750" y="0"/>
              <a:ext cx="0" cy="539750"/>
            </a:xfrm>
            <a:prstGeom prst="line">
              <a:avLst/>
            </a:prstGeom>
            <a:noFill/>
            <a:ln w="15875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sz="1700">
                <a:solidFill>
                  <a:prstClr val="white"/>
                </a:solidFill>
              </a:endParaRPr>
            </a:p>
          </p:txBody>
        </p:sp>
      </p:grpSp>
      <p:sp>
        <p:nvSpPr>
          <p:cNvPr id="884" name="Line 20"/>
          <p:cNvSpPr/>
          <p:nvPr/>
        </p:nvSpPr>
        <p:spPr>
          <a:xfrm>
            <a:off x="0" y="6315075"/>
            <a:ext cx="9906000" cy="0"/>
          </a:xfrm>
          <a:prstGeom prst="line">
            <a:avLst/>
          </a:prstGeom>
          <a:ln w="15875">
            <a:solidFill>
              <a:schemeClr val="accent3">
                <a:lumOff val="44000"/>
              </a:schemeClr>
            </a:solidFill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z="1700">
              <a:solidFill>
                <a:prstClr val="white"/>
              </a:solidFill>
            </a:endParaRPr>
          </a:p>
        </p:txBody>
      </p:sp>
      <p:sp>
        <p:nvSpPr>
          <p:cNvPr id="885" name="Rectangle 9"/>
          <p:cNvSpPr/>
          <p:nvPr/>
        </p:nvSpPr>
        <p:spPr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12700">
            <a:miter lim="400000"/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 sz="1700">
                <a:solidFill>
                  <a:srgbClr val="9BBB59">
                    <a:lumOff val="44000"/>
                  </a:srgbClr>
                </a:solidFill>
              </a:defRPr>
            </a:pPr>
            <a:endParaRPr sz="1700">
              <a:solidFill>
                <a:srgbClr val="9BBB59">
                  <a:lumOff val="44000"/>
                </a:srgbClr>
              </a:solidFill>
            </a:endParaRPr>
          </a:p>
        </p:txBody>
      </p:sp>
      <p:sp>
        <p:nvSpPr>
          <p:cNvPr id="886" name="Rectangle 7"/>
          <p:cNvSpPr/>
          <p:nvPr/>
        </p:nvSpPr>
        <p:spPr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12700">
            <a:miter lim="400000"/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 sz="1700">
                <a:solidFill>
                  <a:srgbClr val="9BBB59">
                    <a:lumOff val="44000"/>
                  </a:srgbClr>
                </a:solidFill>
              </a:defRPr>
            </a:pPr>
            <a:endParaRPr sz="1700">
              <a:solidFill>
                <a:srgbClr val="9BBB59">
                  <a:lumOff val="44000"/>
                </a:srgbClr>
              </a:solidFill>
            </a:endParaRPr>
          </a:p>
        </p:txBody>
      </p:sp>
      <p:pic>
        <p:nvPicPr>
          <p:cNvPr id="887" name="Рисунок 10" descr="Рисунок 10"/>
          <p:cNvPicPr>
            <a:picLocks noChangeAspect="1"/>
          </p:cNvPicPr>
          <p:nvPr/>
        </p:nvPicPr>
        <p:blipFill>
          <a:blip r:embed="rId2" cstate="print">
            <a:extLst/>
          </a:blip>
          <a:srcRect l="1396" t="2012"/>
          <a:stretch>
            <a:fillRect/>
          </a:stretch>
        </p:blipFill>
        <p:spPr>
          <a:xfrm>
            <a:off x="206375" y="128587"/>
            <a:ext cx="1661283" cy="839564"/>
          </a:xfrm>
          <a:prstGeom prst="rect">
            <a:avLst/>
          </a:prstGeom>
          <a:ln w="12700">
            <a:miter lim="400000"/>
          </a:ln>
        </p:spPr>
      </p:pic>
      <p:sp>
        <p:nvSpPr>
          <p:cNvPr id="888" name="Прямая соединительная линия 26"/>
          <p:cNvSpPr/>
          <p:nvPr/>
        </p:nvSpPr>
        <p:spPr>
          <a:xfrm flipV="1">
            <a:off x="2100726" y="0"/>
            <a:ext cx="1" cy="1079500"/>
          </a:xfrm>
          <a:prstGeom prst="line">
            <a:avLst/>
          </a:prstGeom>
          <a:ln w="15875">
            <a:solidFill>
              <a:schemeClr val="accent3">
                <a:lumOff val="44000"/>
              </a:schemeClr>
            </a:solidFill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z="1700">
              <a:solidFill>
                <a:prstClr val="white"/>
              </a:solidFill>
            </a:endParaRPr>
          </a:p>
        </p:txBody>
      </p:sp>
      <p:sp>
        <p:nvSpPr>
          <p:cNvPr id="889" name="Прямая соединительная линия 27"/>
          <p:cNvSpPr/>
          <p:nvPr/>
        </p:nvSpPr>
        <p:spPr>
          <a:xfrm>
            <a:off x="0" y="1079500"/>
            <a:ext cx="9906000" cy="0"/>
          </a:xfrm>
          <a:prstGeom prst="line">
            <a:avLst/>
          </a:prstGeom>
          <a:ln w="15875">
            <a:solidFill>
              <a:schemeClr val="accent3">
                <a:lumOff val="44000"/>
              </a:schemeClr>
            </a:solidFill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z="1700">
              <a:solidFill>
                <a:prstClr val="white"/>
              </a:solidFill>
            </a:endParaRPr>
          </a:p>
        </p:txBody>
      </p:sp>
      <p:sp>
        <p:nvSpPr>
          <p:cNvPr id="890" name="TextBox 15"/>
          <p:cNvSpPr txBox="1"/>
          <p:nvPr/>
        </p:nvSpPr>
        <p:spPr>
          <a:xfrm>
            <a:off x="2167664" y="6325493"/>
            <a:ext cx="7586833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 sz="600" b="1">
                <a:solidFill>
                  <a:srgbClr val="9BBB59">
                    <a:lumOff val="44000"/>
                  </a:srgbClr>
                </a:solidFill>
              </a:defRPr>
            </a:pPr>
            <a:endParaRPr sz="600" b="1">
              <a:solidFill>
                <a:srgbClr val="9BBB59">
                  <a:lumOff val="44000"/>
                </a:srgbClr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9BBB59">
                    <a:lumOff val="44000"/>
                  </a:srgbClr>
                </a:solidFill>
              </a:defRPr>
            </a:pPr>
            <a:r>
              <a:rPr sz="1600" b="1">
                <a:solidFill>
                  <a:srgbClr val="9BBB59">
                    <a:lumOff val="44000"/>
                  </a:srgbClr>
                </a:solidFill>
              </a:rPr>
              <a:t>ВЫПОЛНЕНИЕ ГТМ НА ФОНДЕ СКВАЖИН ПАО «ГАЗПРОМ»</a:t>
            </a:r>
          </a:p>
        </p:txBody>
      </p:sp>
      <p:sp>
        <p:nvSpPr>
          <p:cNvPr id="89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237466" y="1"/>
            <a:ext cx="7563645" cy="103346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1pPr>
            <a:lvl2pPr marL="806677"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2pPr>
            <a:lvl3pPr marL="1254125"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3pPr>
            <a:lvl4pPr marL="1711643"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787900" y="6172201"/>
            <a:ext cx="2311400" cy="368301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6CB4B4D-7CA3-9044-876B-883B54F8677D}" type="slidenum">
              <a:rPr sz="170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730565"/>
      </p:ext>
    </p:extLst>
  </p:cSld>
  <p:clrMapOvr>
    <a:masterClrMapping/>
  </p:clrMapOvr>
  <p:transition spd="med"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ая ча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2825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ля Пай диаграм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2"/>
          </p:nvPr>
        </p:nvSpPr>
        <p:spPr>
          <a:xfrm>
            <a:off x="0" y="2216076"/>
            <a:ext cx="9906000" cy="4110113"/>
          </a:xfrm>
          <a:prstGeom prst="rect">
            <a:avLst/>
          </a:prstGeom>
        </p:spPr>
        <p:txBody>
          <a:bodyPr/>
          <a:lstStyle/>
          <a:p>
            <a:pPr lvl="0"/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3"/>
          </p:nvPr>
        </p:nvSpPr>
        <p:spPr>
          <a:xfrm>
            <a:off x="92870" y="1150939"/>
            <a:ext cx="9696185" cy="1011349"/>
          </a:xfrm>
          <a:prstGeom prst="rect">
            <a:avLst/>
          </a:prstGeom>
        </p:spPr>
        <p:txBody>
          <a:bodyPr/>
          <a:lstStyle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42645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Для Пай диаграм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5978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Для Пай диаграм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7641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Для Пай диаграм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Rectangle 19"/>
          <p:cNvSpPr/>
          <p:nvPr/>
        </p:nvSpPr>
        <p:spPr>
          <a:xfrm>
            <a:off x="0" y="2205317"/>
            <a:ext cx="9906000" cy="4112933"/>
          </a:xfrm>
          <a:prstGeom prst="rect">
            <a:avLst/>
          </a:prstGeom>
          <a:solidFill>
            <a:srgbClr val="0066CC"/>
          </a:solidFill>
          <a:ln w="12700">
            <a:miter lim="400000"/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 sz="1700">
                <a:solidFill>
                  <a:srgbClr val="9BBB59">
                    <a:lumOff val="44000"/>
                  </a:srgbClr>
                </a:solidFill>
              </a:defRPr>
            </a:pPr>
            <a:endParaRPr sz="1700">
              <a:solidFill>
                <a:srgbClr val="9BBB59">
                  <a:lumOff val="44000"/>
                </a:srgbClr>
              </a:solidFill>
            </a:endParaRPr>
          </a:p>
        </p:txBody>
      </p:sp>
      <p:grpSp>
        <p:nvGrpSpPr>
          <p:cNvPr id="883" name="Group 3"/>
          <p:cNvGrpSpPr/>
          <p:nvPr/>
        </p:nvGrpSpPr>
        <p:grpSpPr>
          <a:xfrm>
            <a:off x="0" y="6318250"/>
            <a:ext cx="9906000" cy="539750"/>
            <a:chOff x="0" y="0"/>
            <a:chExt cx="9144000" cy="539750"/>
          </a:xfrm>
        </p:grpSpPr>
        <p:sp>
          <p:nvSpPr>
            <p:cNvPr id="880" name="Rectangle 4"/>
            <p:cNvSpPr/>
            <p:nvPr/>
          </p:nvSpPr>
          <p:spPr>
            <a:xfrm>
              <a:off x="0" y="0"/>
              <a:ext cx="1936750" cy="539750"/>
            </a:xfrm>
            <a:prstGeom prst="rect">
              <a:avLst/>
            </a:pr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rgbClr val="9BBB59">
                      <a:lumOff val="44000"/>
                    </a:srgbClr>
                  </a:solidFill>
                </a:defRPr>
              </a:pPr>
              <a:endParaRPr sz="1700">
                <a:solidFill>
                  <a:srgbClr val="9BBB59">
                    <a:lumOff val="44000"/>
                  </a:srgbClr>
                </a:solidFill>
              </a:endParaRPr>
            </a:p>
          </p:txBody>
        </p:sp>
        <p:sp>
          <p:nvSpPr>
            <p:cNvPr id="881" name="Rectangle 5"/>
            <p:cNvSpPr/>
            <p:nvPr/>
          </p:nvSpPr>
          <p:spPr>
            <a:xfrm>
              <a:off x="1943100" y="0"/>
              <a:ext cx="7200900" cy="539750"/>
            </a:xfrm>
            <a:prstGeom prst="rect">
              <a:avLst/>
            </a:prstGeom>
            <a:solidFill>
              <a:srgbClr val="3399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rgbClr val="9BBB59">
                      <a:lumOff val="44000"/>
                    </a:srgbClr>
                  </a:solidFill>
                </a:defRPr>
              </a:pPr>
              <a:endParaRPr sz="1700">
                <a:solidFill>
                  <a:srgbClr val="9BBB59">
                    <a:lumOff val="44000"/>
                  </a:srgbClr>
                </a:solidFill>
              </a:endParaRPr>
            </a:p>
          </p:txBody>
        </p:sp>
        <p:sp>
          <p:nvSpPr>
            <p:cNvPr id="882" name="Line 6"/>
            <p:cNvSpPr/>
            <p:nvPr/>
          </p:nvSpPr>
          <p:spPr>
            <a:xfrm>
              <a:off x="1936750" y="0"/>
              <a:ext cx="0" cy="539750"/>
            </a:xfrm>
            <a:prstGeom prst="line">
              <a:avLst/>
            </a:prstGeom>
            <a:noFill/>
            <a:ln w="15875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sz="1700">
                <a:solidFill>
                  <a:prstClr val="white"/>
                </a:solidFill>
              </a:endParaRPr>
            </a:p>
          </p:txBody>
        </p:sp>
      </p:grpSp>
      <p:sp>
        <p:nvSpPr>
          <p:cNvPr id="884" name="Line 20"/>
          <p:cNvSpPr/>
          <p:nvPr/>
        </p:nvSpPr>
        <p:spPr>
          <a:xfrm>
            <a:off x="0" y="6315075"/>
            <a:ext cx="9906000" cy="0"/>
          </a:xfrm>
          <a:prstGeom prst="line">
            <a:avLst/>
          </a:prstGeom>
          <a:ln w="15875">
            <a:solidFill>
              <a:schemeClr val="accent3">
                <a:lumOff val="44000"/>
              </a:schemeClr>
            </a:solidFill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z="1700">
              <a:solidFill>
                <a:prstClr val="white"/>
              </a:solidFill>
            </a:endParaRPr>
          </a:p>
        </p:txBody>
      </p:sp>
      <p:sp>
        <p:nvSpPr>
          <p:cNvPr id="885" name="Rectangle 9"/>
          <p:cNvSpPr/>
          <p:nvPr/>
        </p:nvSpPr>
        <p:spPr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12700">
            <a:miter lim="400000"/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 sz="1700">
                <a:solidFill>
                  <a:srgbClr val="9BBB59">
                    <a:lumOff val="44000"/>
                  </a:srgbClr>
                </a:solidFill>
              </a:defRPr>
            </a:pPr>
            <a:endParaRPr sz="1700">
              <a:solidFill>
                <a:srgbClr val="9BBB59">
                  <a:lumOff val="44000"/>
                </a:srgbClr>
              </a:solidFill>
            </a:endParaRPr>
          </a:p>
        </p:txBody>
      </p:sp>
      <p:sp>
        <p:nvSpPr>
          <p:cNvPr id="886" name="Rectangle 7"/>
          <p:cNvSpPr/>
          <p:nvPr/>
        </p:nvSpPr>
        <p:spPr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12700">
            <a:miter lim="400000"/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 sz="1700">
                <a:solidFill>
                  <a:srgbClr val="9BBB59">
                    <a:lumOff val="44000"/>
                  </a:srgbClr>
                </a:solidFill>
              </a:defRPr>
            </a:pPr>
            <a:endParaRPr sz="1700">
              <a:solidFill>
                <a:srgbClr val="9BBB59">
                  <a:lumOff val="44000"/>
                </a:srgbClr>
              </a:solidFill>
            </a:endParaRPr>
          </a:p>
        </p:txBody>
      </p:sp>
      <p:pic>
        <p:nvPicPr>
          <p:cNvPr id="887" name="Рисунок 10" descr="Рисунок 10"/>
          <p:cNvPicPr>
            <a:picLocks noChangeAspect="1"/>
          </p:cNvPicPr>
          <p:nvPr/>
        </p:nvPicPr>
        <p:blipFill>
          <a:blip r:embed="rId2" cstate="print">
            <a:extLst/>
          </a:blip>
          <a:srcRect l="1396" t="2012"/>
          <a:stretch>
            <a:fillRect/>
          </a:stretch>
        </p:blipFill>
        <p:spPr>
          <a:xfrm>
            <a:off x="206375" y="128587"/>
            <a:ext cx="1661283" cy="839564"/>
          </a:xfrm>
          <a:prstGeom prst="rect">
            <a:avLst/>
          </a:prstGeom>
          <a:ln w="12700">
            <a:miter lim="400000"/>
          </a:ln>
        </p:spPr>
      </p:pic>
      <p:sp>
        <p:nvSpPr>
          <p:cNvPr id="888" name="Прямая соединительная линия 26"/>
          <p:cNvSpPr/>
          <p:nvPr/>
        </p:nvSpPr>
        <p:spPr>
          <a:xfrm flipV="1">
            <a:off x="2100726" y="0"/>
            <a:ext cx="1" cy="1079500"/>
          </a:xfrm>
          <a:prstGeom prst="line">
            <a:avLst/>
          </a:prstGeom>
          <a:ln w="15875">
            <a:solidFill>
              <a:schemeClr val="accent3">
                <a:lumOff val="44000"/>
              </a:schemeClr>
            </a:solidFill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z="1700">
              <a:solidFill>
                <a:prstClr val="white"/>
              </a:solidFill>
            </a:endParaRPr>
          </a:p>
        </p:txBody>
      </p:sp>
      <p:sp>
        <p:nvSpPr>
          <p:cNvPr id="889" name="Прямая соединительная линия 27"/>
          <p:cNvSpPr/>
          <p:nvPr/>
        </p:nvSpPr>
        <p:spPr>
          <a:xfrm>
            <a:off x="0" y="1079500"/>
            <a:ext cx="9906000" cy="0"/>
          </a:xfrm>
          <a:prstGeom prst="line">
            <a:avLst/>
          </a:prstGeom>
          <a:ln w="15875">
            <a:solidFill>
              <a:schemeClr val="accent3">
                <a:lumOff val="44000"/>
              </a:schemeClr>
            </a:solidFill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z="1700">
              <a:solidFill>
                <a:prstClr val="white"/>
              </a:solidFill>
            </a:endParaRPr>
          </a:p>
        </p:txBody>
      </p:sp>
      <p:sp>
        <p:nvSpPr>
          <p:cNvPr id="890" name="TextBox 15"/>
          <p:cNvSpPr txBox="1"/>
          <p:nvPr/>
        </p:nvSpPr>
        <p:spPr>
          <a:xfrm>
            <a:off x="2167664" y="6325493"/>
            <a:ext cx="7586833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 sz="600" b="1">
                <a:solidFill>
                  <a:srgbClr val="9BBB59">
                    <a:lumOff val="44000"/>
                  </a:srgbClr>
                </a:solidFill>
              </a:defRPr>
            </a:pPr>
            <a:endParaRPr sz="600" b="1">
              <a:solidFill>
                <a:srgbClr val="9BBB59">
                  <a:lumOff val="44000"/>
                </a:srgbClr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9BBB59">
                    <a:lumOff val="44000"/>
                  </a:srgbClr>
                </a:solidFill>
              </a:defRPr>
            </a:pPr>
            <a:r>
              <a:rPr sz="1600" b="1">
                <a:solidFill>
                  <a:srgbClr val="9BBB59">
                    <a:lumOff val="44000"/>
                  </a:srgbClr>
                </a:solidFill>
              </a:rPr>
              <a:t>ВЫПОЛНЕНИЕ ГТМ НА ФОНДЕ СКВАЖИН ПАО «ГАЗПРОМ»</a:t>
            </a:r>
          </a:p>
        </p:txBody>
      </p:sp>
      <p:sp>
        <p:nvSpPr>
          <p:cNvPr id="89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237466" y="1"/>
            <a:ext cx="7563645" cy="103346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1pPr>
            <a:lvl2pPr marL="806677"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2pPr>
            <a:lvl3pPr marL="1254125"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3pPr>
            <a:lvl4pPr marL="1711643"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787900" y="6172201"/>
            <a:ext cx="2311400" cy="368301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6CB4B4D-7CA3-9044-876B-883B54F8677D}" type="slidenum">
              <a:rPr sz="170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67277"/>
      </p:ext>
    </p:extLst>
  </p:cSld>
  <p:clrMapOvr>
    <a:masterClrMapping/>
  </p:clrMapOvr>
  <p:transition spd="med"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ая ча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7248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704850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1935164"/>
            <a:ext cx="8915400" cy="4389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700">
                <a:solidFill>
                  <a:srgbClr val="04617B">
                    <a:shade val="90000"/>
                  </a:srgbClr>
                </a:solidFill>
              </a:rPr>
              <a:t>03.12.2010</a:t>
            </a:r>
            <a:endParaRPr lang="ru-RU" sz="1700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>
          <a:xfrm>
            <a:off x="2889250" y="6356351"/>
            <a:ext cx="3632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70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8585200" y="6356351"/>
            <a:ext cx="825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74EFD0-28C2-45A1-A510-56925E9F8899}" type="slidenum">
              <a:rPr lang="ru-RU" sz="1700">
                <a:solidFill>
                  <a:srgbClr val="04617B">
                    <a:shade val="90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1700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538448"/>
      </p:ext>
    </p:extLst>
  </p:cSld>
  <p:clrMapOvr>
    <a:masterClrMapping/>
  </p:clrMapOvr>
  <p:transition>
    <p:blinds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ля Пай диаграм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2"/>
          </p:nvPr>
        </p:nvSpPr>
        <p:spPr>
          <a:xfrm>
            <a:off x="0" y="2216076"/>
            <a:ext cx="9906000" cy="4110113"/>
          </a:xfrm>
          <a:prstGeom prst="rect">
            <a:avLst/>
          </a:prstGeom>
        </p:spPr>
        <p:txBody>
          <a:bodyPr/>
          <a:lstStyle/>
          <a:p>
            <a:pPr lvl="0"/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3"/>
          </p:nvPr>
        </p:nvSpPr>
        <p:spPr>
          <a:xfrm>
            <a:off x="92870" y="1150939"/>
            <a:ext cx="9696185" cy="1011349"/>
          </a:xfrm>
          <a:prstGeom prst="rect">
            <a:avLst/>
          </a:prstGeom>
        </p:spPr>
        <p:txBody>
          <a:bodyPr/>
          <a:lstStyle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33919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Для Пай диаграм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8931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Для Пай диаграм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05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Для Пай диаграм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Rectangle 19"/>
          <p:cNvSpPr/>
          <p:nvPr/>
        </p:nvSpPr>
        <p:spPr>
          <a:xfrm>
            <a:off x="0" y="2205317"/>
            <a:ext cx="9906000" cy="4112933"/>
          </a:xfrm>
          <a:prstGeom prst="rect">
            <a:avLst/>
          </a:prstGeom>
          <a:solidFill>
            <a:srgbClr val="0066CC"/>
          </a:solidFill>
          <a:ln w="12700">
            <a:miter lim="400000"/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 sz="1700">
                <a:solidFill>
                  <a:srgbClr val="9BBB59">
                    <a:lumOff val="44000"/>
                  </a:srgbClr>
                </a:solidFill>
              </a:defRPr>
            </a:pPr>
            <a:endParaRPr sz="1700">
              <a:solidFill>
                <a:srgbClr val="9BBB59">
                  <a:lumOff val="44000"/>
                </a:srgbClr>
              </a:solidFill>
            </a:endParaRPr>
          </a:p>
        </p:txBody>
      </p:sp>
      <p:grpSp>
        <p:nvGrpSpPr>
          <p:cNvPr id="883" name="Group 3"/>
          <p:cNvGrpSpPr/>
          <p:nvPr/>
        </p:nvGrpSpPr>
        <p:grpSpPr>
          <a:xfrm>
            <a:off x="0" y="6318250"/>
            <a:ext cx="9906000" cy="539750"/>
            <a:chOff x="0" y="0"/>
            <a:chExt cx="9144000" cy="539750"/>
          </a:xfrm>
        </p:grpSpPr>
        <p:sp>
          <p:nvSpPr>
            <p:cNvPr id="880" name="Rectangle 4"/>
            <p:cNvSpPr/>
            <p:nvPr/>
          </p:nvSpPr>
          <p:spPr>
            <a:xfrm>
              <a:off x="0" y="0"/>
              <a:ext cx="1936750" cy="539750"/>
            </a:xfrm>
            <a:prstGeom prst="rect">
              <a:avLst/>
            </a:pr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rgbClr val="9BBB59">
                      <a:lumOff val="44000"/>
                    </a:srgbClr>
                  </a:solidFill>
                </a:defRPr>
              </a:pPr>
              <a:endParaRPr sz="1700">
                <a:solidFill>
                  <a:srgbClr val="9BBB59">
                    <a:lumOff val="44000"/>
                  </a:srgbClr>
                </a:solidFill>
              </a:endParaRPr>
            </a:p>
          </p:txBody>
        </p:sp>
        <p:sp>
          <p:nvSpPr>
            <p:cNvPr id="881" name="Rectangle 5"/>
            <p:cNvSpPr/>
            <p:nvPr/>
          </p:nvSpPr>
          <p:spPr>
            <a:xfrm>
              <a:off x="1943100" y="0"/>
              <a:ext cx="7200900" cy="539750"/>
            </a:xfrm>
            <a:prstGeom prst="rect">
              <a:avLst/>
            </a:prstGeom>
            <a:solidFill>
              <a:srgbClr val="3399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rgbClr val="9BBB59">
                      <a:lumOff val="44000"/>
                    </a:srgbClr>
                  </a:solidFill>
                </a:defRPr>
              </a:pPr>
              <a:endParaRPr sz="1700">
                <a:solidFill>
                  <a:srgbClr val="9BBB59">
                    <a:lumOff val="44000"/>
                  </a:srgbClr>
                </a:solidFill>
              </a:endParaRPr>
            </a:p>
          </p:txBody>
        </p:sp>
        <p:sp>
          <p:nvSpPr>
            <p:cNvPr id="882" name="Line 6"/>
            <p:cNvSpPr/>
            <p:nvPr/>
          </p:nvSpPr>
          <p:spPr>
            <a:xfrm>
              <a:off x="1936750" y="0"/>
              <a:ext cx="0" cy="539750"/>
            </a:xfrm>
            <a:prstGeom prst="line">
              <a:avLst/>
            </a:prstGeom>
            <a:noFill/>
            <a:ln w="15875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sz="1700">
                <a:solidFill>
                  <a:prstClr val="white"/>
                </a:solidFill>
              </a:endParaRPr>
            </a:p>
          </p:txBody>
        </p:sp>
      </p:grpSp>
      <p:sp>
        <p:nvSpPr>
          <p:cNvPr id="884" name="Line 20"/>
          <p:cNvSpPr/>
          <p:nvPr/>
        </p:nvSpPr>
        <p:spPr>
          <a:xfrm>
            <a:off x="0" y="6315075"/>
            <a:ext cx="9906000" cy="0"/>
          </a:xfrm>
          <a:prstGeom prst="line">
            <a:avLst/>
          </a:prstGeom>
          <a:ln w="15875">
            <a:solidFill>
              <a:schemeClr val="accent3">
                <a:lumOff val="44000"/>
              </a:schemeClr>
            </a:solidFill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z="1700">
              <a:solidFill>
                <a:prstClr val="white"/>
              </a:solidFill>
            </a:endParaRPr>
          </a:p>
        </p:txBody>
      </p:sp>
      <p:sp>
        <p:nvSpPr>
          <p:cNvPr id="885" name="Rectangle 9"/>
          <p:cNvSpPr/>
          <p:nvPr/>
        </p:nvSpPr>
        <p:spPr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12700">
            <a:miter lim="400000"/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 sz="1700">
                <a:solidFill>
                  <a:srgbClr val="9BBB59">
                    <a:lumOff val="44000"/>
                  </a:srgbClr>
                </a:solidFill>
              </a:defRPr>
            </a:pPr>
            <a:endParaRPr sz="1700">
              <a:solidFill>
                <a:srgbClr val="9BBB59">
                  <a:lumOff val="44000"/>
                </a:srgbClr>
              </a:solidFill>
            </a:endParaRPr>
          </a:p>
        </p:txBody>
      </p:sp>
      <p:sp>
        <p:nvSpPr>
          <p:cNvPr id="886" name="Rectangle 7"/>
          <p:cNvSpPr/>
          <p:nvPr/>
        </p:nvSpPr>
        <p:spPr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12700">
            <a:miter lim="400000"/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 sz="1700">
                <a:solidFill>
                  <a:srgbClr val="9BBB59">
                    <a:lumOff val="44000"/>
                  </a:srgbClr>
                </a:solidFill>
              </a:defRPr>
            </a:pPr>
            <a:endParaRPr sz="1700">
              <a:solidFill>
                <a:srgbClr val="9BBB59">
                  <a:lumOff val="44000"/>
                </a:srgbClr>
              </a:solidFill>
            </a:endParaRPr>
          </a:p>
        </p:txBody>
      </p:sp>
      <p:pic>
        <p:nvPicPr>
          <p:cNvPr id="887" name="Рисунок 10" descr="Рисунок 10"/>
          <p:cNvPicPr>
            <a:picLocks noChangeAspect="1"/>
          </p:cNvPicPr>
          <p:nvPr/>
        </p:nvPicPr>
        <p:blipFill>
          <a:blip r:embed="rId2" cstate="print">
            <a:extLst/>
          </a:blip>
          <a:srcRect l="1396" t="2012"/>
          <a:stretch>
            <a:fillRect/>
          </a:stretch>
        </p:blipFill>
        <p:spPr>
          <a:xfrm>
            <a:off x="206375" y="128587"/>
            <a:ext cx="1661283" cy="839564"/>
          </a:xfrm>
          <a:prstGeom prst="rect">
            <a:avLst/>
          </a:prstGeom>
          <a:ln w="12700">
            <a:miter lim="400000"/>
          </a:ln>
        </p:spPr>
      </p:pic>
      <p:sp>
        <p:nvSpPr>
          <p:cNvPr id="888" name="Прямая соединительная линия 26"/>
          <p:cNvSpPr/>
          <p:nvPr/>
        </p:nvSpPr>
        <p:spPr>
          <a:xfrm flipV="1">
            <a:off x="2100726" y="0"/>
            <a:ext cx="1" cy="1079500"/>
          </a:xfrm>
          <a:prstGeom prst="line">
            <a:avLst/>
          </a:prstGeom>
          <a:ln w="15875">
            <a:solidFill>
              <a:schemeClr val="accent3">
                <a:lumOff val="44000"/>
              </a:schemeClr>
            </a:solidFill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z="1700">
              <a:solidFill>
                <a:prstClr val="white"/>
              </a:solidFill>
            </a:endParaRPr>
          </a:p>
        </p:txBody>
      </p:sp>
      <p:sp>
        <p:nvSpPr>
          <p:cNvPr id="889" name="Прямая соединительная линия 27"/>
          <p:cNvSpPr/>
          <p:nvPr/>
        </p:nvSpPr>
        <p:spPr>
          <a:xfrm>
            <a:off x="0" y="1079500"/>
            <a:ext cx="9906000" cy="0"/>
          </a:xfrm>
          <a:prstGeom prst="line">
            <a:avLst/>
          </a:prstGeom>
          <a:ln w="15875">
            <a:solidFill>
              <a:schemeClr val="accent3">
                <a:lumOff val="44000"/>
              </a:schemeClr>
            </a:solidFill>
          </a:ln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z="1700">
              <a:solidFill>
                <a:prstClr val="white"/>
              </a:solidFill>
            </a:endParaRPr>
          </a:p>
        </p:txBody>
      </p:sp>
      <p:sp>
        <p:nvSpPr>
          <p:cNvPr id="890" name="TextBox 15"/>
          <p:cNvSpPr txBox="1"/>
          <p:nvPr/>
        </p:nvSpPr>
        <p:spPr>
          <a:xfrm>
            <a:off x="2167664" y="6325493"/>
            <a:ext cx="7586833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 sz="600" b="1">
                <a:solidFill>
                  <a:srgbClr val="9BBB59">
                    <a:lumOff val="44000"/>
                  </a:srgbClr>
                </a:solidFill>
              </a:defRPr>
            </a:pPr>
            <a:endParaRPr sz="600" b="1">
              <a:solidFill>
                <a:srgbClr val="9BBB59">
                  <a:lumOff val="44000"/>
                </a:srgbClr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9BBB59">
                    <a:lumOff val="44000"/>
                  </a:srgbClr>
                </a:solidFill>
              </a:defRPr>
            </a:pPr>
            <a:r>
              <a:rPr sz="1600" b="1">
                <a:solidFill>
                  <a:srgbClr val="9BBB59">
                    <a:lumOff val="44000"/>
                  </a:srgbClr>
                </a:solidFill>
              </a:rPr>
              <a:t>ВЫПОЛНЕНИЕ ГТМ НА ФОНДЕ СКВАЖИН ПАО «ГАЗПРОМ»</a:t>
            </a:r>
          </a:p>
        </p:txBody>
      </p:sp>
      <p:sp>
        <p:nvSpPr>
          <p:cNvPr id="89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237466" y="1"/>
            <a:ext cx="7563645" cy="103346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1pPr>
            <a:lvl2pPr marL="806677"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2pPr>
            <a:lvl3pPr marL="1254125"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3pPr>
            <a:lvl4pPr marL="1711643"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0"/>
              </a:spcBef>
              <a:defRPr b="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787900" y="6172201"/>
            <a:ext cx="2311400" cy="368301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6CB4B4D-7CA3-9044-876B-883B54F8677D}" type="slidenum">
              <a:rPr sz="170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207146"/>
      </p:ext>
    </p:extLst>
  </p:cSld>
  <p:clrMapOvr>
    <a:masterClrMapping/>
  </p:clrMapOvr>
  <p:transition spd="med"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ая ча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2237466" y="1"/>
            <a:ext cx="7563644" cy="1033463"/>
          </a:xfrm>
          <a:prstGeom prst="rect">
            <a:avLst/>
          </a:prstGeom>
        </p:spPr>
        <p:txBody>
          <a:bodyPr anchor="b"/>
          <a:lstStyle>
            <a:lvl1pPr marL="0" indent="0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55033" y="6400800"/>
            <a:ext cx="1912408" cy="469900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fld id="{4474108C-5B38-42E4-BB02-9075DA16DEFF}" type="slidenum">
              <a:rPr lang="ru-RU" smtClean="0"/>
              <a:pPr lv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6479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39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3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73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83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90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06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41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09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10096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2492" y="1222374"/>
            <a:ext cx="9433057" cy="40011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70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prstClr val="white"/>
                </a:solidFill>
              </a:rPr>
              <a:t>&lt;#&gt;</a:t>
            </a: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23439" y="6362700"/>
            <a:ext cx="733319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50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386301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492" y="1222374"/>
            <a:ext cx="9433057" cy="4929189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</p:spPr>
        <p:txBody>
          <a:bodyPr/>
          <a:lstStyle>
            <a:lvl1pPr>
              <a:defRPr/>
            </a:lvl1pPr>
          </a:lstStyle>
          <a:p>
            <a:fld id="{8E730068-F805-43B7-8A8E-3E2DB17E4B45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659193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748765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852807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93751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799653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592833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855871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174752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2492" y="1222374"/>
            <a:ext cx="9433057" cy="40011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712105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white"/>
                </a:solidFill>
              </a:rPr>
              <a:t>&lt;#&gt;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887066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615FE1C-69DC-4A94-BBEF-309077A037C3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39623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E730068-F805-43B7-8A8E-3E2DB17E4B4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883156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4FB7BD7-EAFF-415F-B3B4-7C7B89A01084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289603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1"/>
            <a:ext cx="4870450" cy="152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079501"/>
            <a:ext cx="4870450" cy="152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D122A0-B890-4831-9A7E-7CB6FF7B8D6E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92590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AAC363C-E7A4-436B-AFE5-D94BABFEC64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253683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CD5BF77-B0A6-4447-9E0A-CF05A43697CC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317736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9334149-8A13-436A-A743-2C1FEA443CAC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472230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A95083-90E3-4937-8945-7920550C980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141931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86213E-3385-4A5E-8C81-9AC3C3713DDC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037798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6040BAE-BE8E-4EE7-9369-B0825B9CEB3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960686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1"/>
            <a:ext cx="2476500" cy="26082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264400" cy="26082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534A4C5-E210-4FA2-B820-D14985CF609A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774968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2020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871863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492" y="1224001"/>
            <a:ext cx="9433057" cy="4927563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2020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64653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2020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513424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2020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446533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2020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818809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2020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754816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2020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378343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2020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626349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2020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553816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2020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487755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53325" y="1"/>
            <a:ext cx="2352675" cy="61261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1"/>
            <a:ext cx="6892925" cy="6126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2020 ГОД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314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2.png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slideLayout" Target="../slideLayouts/slideLayout158.xml"/><Relationship Id="rId2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Relationship Id="rId14" Type="http://schemas.openxmlformats.org/officeDocument/2006/relationships/image" Target="../media/image2.png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1.xml"/><Relationship Id="rId2" Type="http://schemas.openxmlformats.org/officeDocument/2006/relationships/slideLayout" Target="../slideLayouts/slideLayout160.xml"/><Relationship Id="rId1" Type="http://schemas.openxmlformats.org/officeDocument/2006/relationships/slideLayout" Target="../slideLayouts/slideLayout159.xml"/><Relationship Id="rId5" Type="http://schemas.openxmlformats.org/officeDocument/2006/relationships/image" Target="../media/image2.pn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9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212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206.xml"/><Relationship Id="rId6" Type="http://schemas.openxmlformats.org/officeDocument/2006/relationships/slideLayout" Target="../slideLayouts/slideLayout211.xml"/><Relationship Id="rId11" Type="http://schemas.openxmlformats.org/officeDocument/2006/relationships/slideLayout" Target="../slideLayouts/slideLayout216.xml"/><Relationship Id="rId5" Type="http://schemas.openxmlformats.org/officeDocument/2006/relationships/slideLayout" Target="../slideLayouts/slideLayout210.xml"/><Relationship Id="rId10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9.xml"/><Relationship Id="rId9" Type="http://schemas.openxmlformats.org/officeDocument/2006/relationships/slideLayout" Target="../slideLayouts/slideLayout214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3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5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34.xml"/><Relationship Id="rId12" Type="http://schemas.openxmlformats.org/officeDocument/2006/relationships/slideLayout" Target="../slideLayouts/slideLayout239.xml"/><Relationship Id="rId2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33.xml"/><Relationship Id="rId11" Type="http://schemas.openxmlformats.org/officeDocument/2006/relationships/slideLayout" Target="../slideLayouts/slideLayout238.xml"/><Relationship Id="rId5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31.xml"/><Relationship Id="rId9" Type="http://schemas.openxmlformats.org/officeDocument/2006/relationships/slideLayout" Target="../slideLayouts/slideLayout236.xml"/><Relationship Id="rId14" Type="http://schemas.openxmlformats.org/officeDocument/2006/relationships/image" Target="../media/image2.png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2.xml"/><Relationship Id="rId7" Type="http://schemas.openxmlformats.org/officeDocument/2006/relationships/slideLayout" Target="../slideLayouts/slideLayout246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240.xml"/><Relationship Id="rId6" Type="http://schemas.openxmlformats.org/officeDocument/2006/relationships/slideLayout" Target="../slideLayouts/slideLayout245.xml"/><Relationship Id="rId11" Type="http://schemas.openxmlformats.org/officeDocument/2006/relationships/slideLayout" Target="../slideLayouts/slideLayout250.xml"/><Relationship Id="rId5" Type="http://schemas.openxmlformats.org/officeDocument/2006/relationships/slideLayout" Target="../slideLayouts/slideLayout244.xml"/><Relationship Id="rId10" Type="http://schemas.openxmlformats.org/officeDocument/2006/relationships/slideLayout" Target="../slideLayouts/slideLayout249.xml"/><Relationship Id="rId4" Type="http://schemas.openxmlformats.org/officeDocument/2006/relationships/slideLayout" Target="../slideLayouts/slideLayout243.xml"/><Relationship Id="rId9" Type="http://schemas.openxmlformats.org/officeDocument/2006/relationships/slideLayout" Target="../slideLayouts/slideLayout248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8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257.xml"/><Relationship Id="rId12" Type="http://schemas.openxmlformats.org/officeDocument/2006/relationships/slideLayout" Target="../slideLayouts/slideLayout262.xml"/><Relationship Id="rId2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51.xml"/><Relationship Id="rId6" Type="http://schemas.openxmlformats.org/officeDocument/2006/relationships/slideLayout" Target="../slideLayouts/slideLayout256.xml"/><Relationship Id="rId11" Type="http://schemas.openxmlformats.org/officeDocument/2006/relationships/slideLayout" Target="../slideLayouts/slideLayout261.xml"/><Relationship Id="rId5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60.xml"/><Relationship Id="rId4" Type="http://schemas.openxmlformats.org/officeDocument/2006/relationships/slideLayout" Target="../slideLayouts/slideLayout254.xml"/><Relationship Id="rId9" Type="http://schemas.openxmlformats.org/officeDocument/2006/relationships/slideLayout" Target="../slideLayouts/slideLayout259.xml"/><Relationship Id="rId14" Type="http://schemas.openxmlformats.org/officeDocument/2006/relationships/image" Target="../media/image2.pn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5.xml"/><Relationship Id="rId7" Type="http://schemas.openxmlformats.org/officeDocument/2006/relationships/slideLayout" Target="../slideLayouts/slideLayout269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64.xml"/><Relationship Id="rId1" Type="http://schemas.openxmlformats.org/officeDocument/2006/relationships/slideLayout" Target="../slideLayouts/slideLayout263.xml"/><Relationship Id="rId6" Type="http://schemas.openxmlformats.org/officeDocument/2006/relationships/slideLayout" Target="../slideLayouts/slideLayout268.xml"/><Relationship Id="rId11" Type="http://schemas.openxmlformats.org/officeDocument/2006/relationships/slideLayout" Target="../slideLayouts/slideLayout273.xml"/><Relationship Id="rId5" Type="http://schemas.openxmlformats.org/officeDocument/2006/relationships/slideLayout" Target="../slideLayouts/slideLayout267.xml"/><Relationship Id="rId10" Type="http://schemas.openxmlformats.org/officeDocument/2006/relationships/slideLayout" Target="../slideLayouts/slideLayout272.xml"/><Relationship Id="rId4" Type="http://schemas.openxmlformats.org/officeDocument/2006/relationships/slideLayout" Target="../slideLayouts/slideLayout266.xml"/><Relationship Id="rId9" Type="http://schemas.openxmlformats.org/officeDocument/2006/relationships/slideLayout" Target="../slideLayouts/slideLayout271.xml"/></Relationships>
</file>

<file path=ppt/slideMasters/_rels/slideMaster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6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75.xml"/><Relationship Id="rId1" Type="http://schemas.openxmlformats.org/officeDocument/2006/relationships/slideLayout" Target="../slideLayouts/slideLayout274.xml"/><Relationship Id="rId6" Type="http://schemas.openxmlformats.org/officeDocument/2006/relationships/theme" Target="../theme/theme27.xml"/><Relationship Id="rId5" Type="http://schemas.openxmlformats.org/officeDocument/2006/relationships/slideLayout" Target="../slideLayouts/slideLayout278.xml"/><Relationship Id="rId4" Type="http://schemas.openxmlformats.org/officeDocument/2006/relationships/slideLayout" Target="../slideLayouts/slideLayout277.xml"/></Relationships>
</file>

<file path=ppt/slideMasters/_rels/slideMaster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80.xml"/><Relationship Id="rId1" Type="http://schemas.openxmlformats.org/officeDocument/2006/relationships/slideLayout" Target="../slideLayouts/slideLayout279.xml"/><Relationship Id="rId6" Type="http://schemas.openxmlformats.org/officeDocument/2006/relationships/theme" Target="../theme/theme28.xml"/><Relationship Id="rId5" Type="http://schemas.openxmlformats.org/officeDocument/2006/relationships/slideLayout" Target="../slideLayouts/slideLayout283.xml"/><Relationship Id="rId4" Type="http://schemas.openxmlformats.org/officeDocument/2006/relationships/slideLayout" Target="../slideLayouts/slideLayout282.xml"/></Relationships>
</file>

<file path=ppt/slideMasters/_rels/slideMaster29.xml.rels><?xml version="1.0" encoding="UTF-8" standalone="yes"?>
<Relationships xmlns="http://schemas.openxmlformats.org/package/2006/relationships"><Relationship Id="rId3" Type="http://schemas.openxmlformats.org/officeDocument/2006/relationships/theme" Target="../theme/theme29.xml"/><Relationship Id="rId2" Type="http://schemas.openxmlformats.org/officeDocument/2006/relationships/slideLayout" Target="../slideLayouts/slideLayout285.xml"/><Relationship Id="rId1" Type="http://schemas.openxmlformats.org/officeDocument/2006/relationships/slideLayout" Target="../slideLayouts/slideLayout284.xml"/><Relationship Id="rId4" Type="http://schemas.openxmlformats.org/officeDocument/2006/relationships/image" Target="../media/image2.png"/></Relationships>
</file>

<file path=ppt/slideMasters/_rels/slideMaster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8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87.xml"/><Relationship Id="rId1" Type="http://schemas.openxmlformats.org/officeDocument/2006/relationships/slideLayout" Target="../slideLayouts/slideLayout286.xml"/><Relationship Id="rId6" Type="http://schemas.openxmlformats.org/officeDocument/2006/relationships/theme" Target="../theme/theme30.xml"/><Relationship Id="rId5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89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93.xml"/><Relationship Id="rId7" Type="http://schemas.openxmlformats.org/officeDocument/2006/relationships/theme" Target="../theme/theme31.xml"/><Relationship Id="rId2" Type="http://schemas.openxmlformats.org/officeDocument/2006/relationships/slideLayout" Target="../slideLayouts/slideLayout292.xml"/><Relationship Id="rId1" Type="http://schemas.openxmlformats.org/officeDocument/2006/relationships/slideLayout" Target="../slideLayouts/slideLayout291.xml"/><Relationship Id="rId6" Type="http://schemas.openxmlformats.org/officeDocument/2006/relationships/slideLayout" Target="../slideLayouts/slideLayout296.xml"/><Relationship Id="rId5" Type="http://schemas.openxmlformats.org/officeDocument/2006/relationships/slideLayout" Target="../slideLayouts/slideLayout295.xml"/><Relationship Id="rId4" Type="http://schemas.openxmlformats.org/officeDocument/2006/relationships/slideLayout" Target="../slideLayouts/slideLayout294.xml"/></Relationships>
</file>

<file path=ppt/slideMasters/_rels/slideMaster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9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98.xml"/><Relationship Id="rId1" Type="http://schemas.openxmlformats.org/officeDocument/2006/relationships/slideLayout" Target="../slideLayouts/slideLayout297.xml"/><Relationship Id="rId6" Type="http://schemas.openxmlformats.org/officeDocument/2006/relationships/theme" Target="../theme/theme32.xml"/><Relationship Id="rId5" Type="http://schemas.openxmlformats.org/officeDocument/2006/relationships/slideLayout" Target="../slideLayouts/slideLayout301.xml"/><Relationship Id="rId4" Type="http://schemas.openxmlformats.org/officeDocument/2006/relationships/slideLayout" Target="../slideLayouts/slideLayout300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04.xml"/><Relationship Id="rId7" Type="http://schemas.openxmlformats.org/officeDocument/2006/relationships/theme" Target="../theme/theme33.xml"/><Relationship Id="rId2" Type="http://schemas.openxmlformats.org/officeDocument/2006/relationships/slideLayout" Target="../slideLayouts/slideLayout303.xml"/><Relationship Id="rId1" Type="http://schemas.openxmlformats.org/officeDocument/2006/relationships/slideLayout" Target="../slideLayouts/slideLayout302.xml"/><Relationship Id="rId6" Type="http://schemas.openxmlformats.org/officeDocument/2006/relationships/slideLayout" Target="../slideLayouts/slideLayout307.xml"/><Relationship Id="rId5" Type="http://schemas.openxmlformats.org/officeDocument/2006/relationships/slideLayout" Target="../slideLayouts/slideLayout306.xml"/><Relationship Id="rId4" Type="http://schemas.openxmlformats.org/officeDocument/2006/relationships/slideLayout" Target="../slideLayouts/slideLayout305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10.xml"/><Relationship Id="rId7" Type="http://schemas.openxmlformats.org/officeDocument/2006/relationships/slideLayout" Target="../slideLayouts/slideLayout314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09.xml"/><Relationship Id="rId1" Type="http://schemas.openxmlformats.org/officeDocument/2006/relationships/slideLayout" Target="../slideLayouts/slideLayout308.xml"/><Relationship Id="rId6" Type="http://schemas.openxmlformats.org/officeDocument/2006/relationships/slideLayout" Target="../slideLayouts/slideLayout313.xml"/><Relationship Id="rId11" Type="http://schemas.openxmlformats.org/officeDocument/2006/relationships/slideLayout" Target="../slideLayouts/slideLayout318.xml"/><Relationship Id="rId5" Type="http://schemas.openxmlformats.org/officeDocument/2006/relationships/slideLayout" Target="../slideLayouts/slideLayout312.xml"/><Relationship Id="rId10" Type="http://schemas.openxmlformats.org/officeDocument/2006/relationships/slideLayout" Target="../slideLayouts/slideLayout317.xml"/><Relationship Id="rId4" Type="http://schemas.openxmlformats.org/officeDocument/2006/relationships/slideLayout" Target="../slideLayouts/slideLayout311.xml"/><Relationship Id="rId9" Type="http://schemas.openxmlformats.org/officeDocument/2006/relationships/slideLayout" Target="../slideLayouts/slideLayout316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1.xml"/><Relationship Id="rId7" Type="http://schemas.openxmlformats.org/officeDocument/2006/relationships/slideLayout" Target="../slideLayouts/slideLayout325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20.xml"/><Relationship Id="rId1" Type="http://schemas.openxmlformats.org/officeDocument/2006/relationships/slideLayout" Target="../slideLayouts/slideLayout319.xml"/><Relationship Id="rId6" Type="http://schemas.openxmlformats.org/officeDocument/2006/relationships/slideLayout" Target="../slideLayouts/slideLayout324.xml"/><Relationship Id="rId11" Type="http://schemas.openxmlformats.org/officeDocument/2006/relationships/slideLayout" Target="../slideLayouts/slideLayout329.xml"/><Relationship Id="rId5" Type="http://schemas.openxmlformats.org/officeDocument/2006/relationships/slideLayout" Target="../slideLayouts/slideLayout323.xml"/><Relationship Id="rId10" Type="http://schemas.openxmlformats.org/officeDocument/2006/relationships/slideLayout" Target="../slideLayouts/slideLayout328.xml"/><Relationship Id="rId4" Type="http://schemas.openxmlformats.org/officeDocument/2006/relationships/slideLayout" Target="../slideLayouts/slideLayout322.xml"/><Relationship Id="rId9" Type="http://schemas.openxmlformats.org/officeDocument/2006/relationships/slideLayout" Target="../slideLayouts/slideLayout327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2.xml"/><Relationship Id="rId7" Type="http://schemas.openxmlformats.org/officeDocument/2006/relationships/slideLayout" Target="../slideLayouts/slideLayout336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31.xml"/><Relationship Id="rId1" Type="http://schemas.openxmlformats.org/officeDocument/2006/relationships/slideLayout" Target="../slideLayouts/slideLayout330.xml"/><Relationship Id="rId6" Type="http://schemas.openxmlformats.org/officeDocument/2006/relationships/slideLayout" Target="../slideLayouts/slideLayout335.xml"/><Relationship Id="rId11" Type="http://schemas.openxmlformats.org/officeDocument/2006/relationships/slideLayout" Target="../slideLayouts/slideLayout340.xml"/><Relationship Id="rId5" Type="http://schemas.openxmlformats.org/officeDocument/2006/relationships/slideLayout" Target="../slideLayouts/slideLayout334.xml"/><Relationship Id="rId10" Type="http://schemas.openxmlformats.org/officeDocument/2006/relationships/slideLayout" Target="../slideLayouts/slideLayout339.xml"/><Relationship Id="rId4" Type="http://schemas.openxmlformats.org/officeDocument/2006/relationships/slideLayout" Target="../slideLayouts/slideLayout333.xml"/><Relationship Id="rId9" Type="http://schemas.openxmlformats.org/officeDocument/2006/relationships/slideLayout" Target="../slideLayouts/slideLayout338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3.xml"/><Relationship Id="rId7" Type="http://schemas.openxmlformats.org/officeDocument/2006/relationships/slideLayout" Target="../slideLayouts/slideLayout347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42.xml"/><Relationship Id="rId1" Type="http://schemas.openxmlformats.org/officeDocument/2006/relationships/slideLayout" Target="../slideLayouts/slideLayout341.xml"/><Relationship Id="rId6" Type="http://schemas.openxmlformats.org/officeDocument/2006/relationships/slideLayout" Target="../slideLayouts/slideLayout346.xml"/><Relationship Id="rId11" Type="http://schemas.openxmlformats.org/officeDocument/2006/relationships/slideLayout" Target="../slideLayouts/slideLayout351.xml"/><Relationship Id="rId5" Type="http://schemas.openxmlformats.org/officeDocument/2006/relationships/slideLayout" Target="../slideLayouts/slideLayout345.xml"/><Relationship Id="rId10" Type="http://schemas.openxmlformats.org/officeDocument/2006/relationships/slideLayout" Target="../slideLayouts/slideLayout350.xml"/><Relationship Id="rId4" Type="http://schemas.openxmlformats.org/officeDocument/2006/relationships/slideLayout" Target="../slideLayouts/slideLayout344.xml"/><Relationship Id="rId9" Type="http://schemas.openxmlformats.org/officeDocument/2006/relationships/slideLayout" Target="../slideLayouts/slideLayout3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9" name="Rectangle 3"/>
          <p:cNvSpPr>
            <a:spLocks noChangeArrowheads="1"/>
          </p:cNvSpPr>
          <p:nvPr userDrawn="1"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grpSp>
        <p:nvGrpSpPr>
          <p:cNvPr id="367620" name="Group 4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67621" name="Rectangle 5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  <p:sp>
          <p:nvSpPr>
            <p:cNvPr id="367622" name="Rectangle 6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  <p:sp>
          <p:nvSpPr>
            <p:cNvPr id="367623" name="Line 7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</p:grpSp>
      <p:sp>
        <p:nvSpPr>
          <p:cNvPr id="367624" name="Rectangle 8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367625" name="Rectangle 9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367626" name="Line 10"/>
          <p:cNvSpPr>
            <a:spLocks noChangeShapeType="1"/>
          </p:cNvSpPr>
          <p:nvPr userDrawn="1"/>
        </p:nvSpPr>
        <p:spPr bwMode="auto">
          <a:xfrm>
            <a:off x="2098146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36762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338917" y="0"/>
            <a:ext cx="756708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6762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3439" y="6362700"/>
            <a:ext cx="733319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367630" name="Rectangle 14"/>
          <p:cNvSpPr>
            <a:spLocks noChangeArrowheads="1"/>
          </p:cNvSpPr>
          <p:nvPr userDrawn="1"/>
        </p:nvSpPr>
        <p:spPr bwMode="auto">
          <a:xfrm>
            <a:off x="818621" y="7605713"/>
            <a:ext cx="4445662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367632" name="Line 16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367633" name="Line 17"/>
          <p:cNvSpPr>
            <a:spLocks noChangeShapeType="1"/>
          </p:cNvSpPr>
          <p:nvPr userDrawn="1"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pic>
        <p:nvPicPr>
          <p:cNvPr id="16" name="Picture 2" descr="C:\Users\a.ovcharenko\Pictures\123123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1" y="68488"/>
            <a:ext cx="1749555" cy="91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38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sz="2600" b="1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67" name="Rectangle 7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68" name="Rectangle 8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69" name="Line 9"/>
          <p:cNvSpPr>
            <a:spLocks noChangeShapeType="1"/>
          </p:cNvSpPr>
          <p:nvPr userDrawn="1"/>
        </p:nvSpPr>
        <p:spPr bwMode="auto">
          <a:xfrm>
            <a:off x="2098146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7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2338917" y="0"/>
            <a:ext cx="756708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993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3439" y="6362700"/>
            <a:ext cx="733319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99374" name="Line 14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75" name="Line 15"/>
          <p:cNvSpPr>
            <a:spLocks noChangeShapeType="1"/>
          </p:cNvSpPr>
          <p:nvPr userDrawn="1"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17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  <p:pic>
        <p:nvPicPr>
          <p:cNvPr id="19" name="Picture 2" descr="C:\Users\a.ovcharenko\Pictures\123123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1" y="68488"/>
            <a:ext cx="1749555" cy="91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590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67" name="Rectangle 7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68" name="Rectangle 8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69" name="Line 9"/>
          <p:cNvSpPr>
            <a:spLocks noChangeShapeType="1"/>
          </p:cNvSpPr>
          <p:nvPr userDrawn="1"/>
        </p:nvSpPr>
        <p:spPr bwMode="auto">
          <a:xfrm>
            <a:off x="2098146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7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2338917" y="0"/>
            <a:ext cx="756708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993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3439" y="6362700"/>
            <a:ext cx="733319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white"/>
                </a:solidFill>
              </a:rPr>
              <a:t>НАЗВАНИЕ ПРЕЗЕНТАЦИИ</a:t>
            </a:r>
          </a:p>
        </p:txBody>
      </p:sp>
      <p:sp>
        <p:nvSpPr>
          <p:cNvPr id="399374" name="Line 14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75" name="Line 15"/>
          <p:cNvSpPr>
            <a:spLocks noChangeShapeType="1"/>
          </p:cNvSpPr>
          <p:nvPr userDrawn="1"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17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  <p:pic>
        <p:nvPicPr>
          <p:cNvPr id="19" name="Picture 2" descr="C:\Users\a.ovcharenko\Pictures\123123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1" y="68488"/>
            <a:ext cx="1749555" cy="91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675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72C7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74" name="Line 14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pic>
        <p:nvPicPr>
          <p:cNvPr id="24" name="Рисунок 10" descr="image017"/>
          <p:cNvPicPr>
            <a:picLocks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t="2012"/>
          <a:stretch/>
        </p:blipFill>
        <p:spPr bwMode="auto">
          <a:xfrm>
            <a:off x="206375" y="128588"/>
            <a:ext cx="1661283" cy="83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655412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67" name="Rectangle 7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68" name="Rectangle 8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69" name="Line 9"/>
          <p:cNvSpPr>
            <a:spLocks noChangeShapeType="1"/>
          </p:cNvSpPr>
          <p:nvPr userDrawn="1"/>
        </p:nvSpPr>
        <p:spPr bwMode="auto">
          <a:xfrm>
            <a:off x="2098146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7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2338917" y="0"/>
            <a:ext cx="756708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993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3439" y="6362700"/>
            <a:ext cx="733319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99374" name="Line 14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75" name="Line 15"/>
          <p:cNvSpPr>
            <a:spLocks noChangeShapeType="1"/>
          </p:cNvSpPr>
          <p:nvPr userDrawn="1"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17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  <p:pic>
        <p:nvPicPr>
          <p:cNvPr id="19" name="Picture 2" descr="C:\Users\a.ovcharenko\Pictures\123123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1" y="68488"/>
            <a:ext cx="1749555" cy="91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264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72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079500"/>
            <a:ext cx="99060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16000" tIns="0" rIns="216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71383" name="Rectangle 23"/>
          <p:cNvSpPr>
            <a:spLocks noChangeArrowheads="1"/>
          </p:cNvSpPr>
          <p:nvPr userDrawn="1"/>
        </p:nvSpPr>
        <p:spPr bwMode="auto">
          <a:xfrm>
            <a:off x="0" y="2159000"/>
            <a:ext cx="9906000" cy="4160838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grpSp>
        <p:nvGrpSpPr>
          <p:cNvPr id="271363" name="Group 3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271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  <p:sp>
          <p:nvSpPr>
            <p:cNvPr id="271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  <p:sp>
          <p:nvSpPr>
            <p:cNvPr id="271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</p:grpSp>
      <p:sp>
        <p:nvSpPr>
          <p:cNvPr id="271367" name="Rectangle 7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71368" name="Rectangle 8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71369" name="Line 9"/>
          <p:cNvSpPr>
            <a:spLocks noChangeShapeType="1"/>
          </p:cNvSpPr>
          <p:nvPr userDrawn="1"/>
        </p:nvSpPr>
        <p:spPr bwMode="auto">
          <a:xfrm>
            <a:off x="2098146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71371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338917" y="0"/>
            <a:ext cx="756708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137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1854" y="6362700"/>
            <a:ext cx="1611444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 b="1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0A7DE1-CB1E-4DF9-BC4A-126CE32BA8C7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27137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3439" y="6362700"/>
            <a:ext cx="733319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271375" name="Rectangle 15"/>
          <p:cNvSpPr>
            <a:spLocks noChangeArrowheads="1"/>
          </p:cNvSpPr>
          <p:nvPr userDrawn="1"/>
        </p:nvSpPr>
        <p:spPr bwMode="auto">
          <a:xfrm>
            <a:off x="818621" y="7605713"/>
            <a:ext cx="4445662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71384" name="Line 24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71385" name="Line 25"/>
          <p:cNvSpPr>
            <a:spLocks noChangeShapeType="1"/>
          </p:cNvSpPr>
          <p:nvPr userDrawn="1"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pic>
        <p:nvPicPr>
          <p:cNvPr id="18" name="Picture 2" descr="C:\Users\a.ovcharenko\Pictures\123123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1" y="68488"/>
            <a:ext cx="1749555" cy="91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67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9" name="Rectangle 3"/>
          <p:cNvSpPr>
            <a:spLocks noChangeArrowheads="1"/>
          </p:cNvSpPr>
          <p:nvPr userDrawn="1"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grpSp>
        <p:nvGrpSpPr>
          <p:cNvPr id="367620" name="Group 4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67621" name="Rectangle 5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  <p:sp>
          <p:nvSpPr>
            <p:cNvPr id="367622" name="Rectangle 6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  <p:sp>
          <p:nvSpPr>
            <p:cNvPr id="367623" name="Line 7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</p:grpSp>
      <p:sp>
        <p:nvSpPr>
          <p:cNvPr id="367624" name="Rectangle 8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367625" name="Rectangle 9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367626" name="Line 10"/>
          <p:cNvSpPr>
            <a:spLocks noChangeShapeType="1"/>
          </p:cNvSpPr>
          <p:nvPr userDrawn="1"/>
        </p:nvSpPr>
        <p:spPr bwMode="auto">
          <a:xfrm>
            <a:off x="2098146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36762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338917" y="0"/>
            <a:ext cx="756708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6762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3439" y="6362700"/>
            <a:ext cx="733319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367630" name="Rectangle 14"/>
          <p:cNvSpPr>
            <a:spLocks noChangeArrowheads="1"/>
          </p:cNvSpPr>
          <p:nvPr userDrawn="1"/>
        </p:nvSpPr>
        <p:spPr bwMode="auto">
          <a:xfrm>
            <a:off x="818621" y="7605713"/>
            <a:ext cx="4445662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367632" name="Line 16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367633" name="Line 17"/>
          <p:cNvSpPr>
            <a:spLocks noChangeShapeType="1"/>
          </p:cNvSpPr>
          <p:nvPr userDrawn="1"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pic>
        <p:nvPicPr>
          <p:cNvPr id="16" name="Picture 2" descr="C:\Users\a.ovcharenko\Pictures\123123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1" y="68488"/>
            <a:ext cx="1749555" cy="91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47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sz="2600" b="1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72C7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74" name="Line 14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9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23" name="Rectangle 7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pic>
        <p:nvPicPr>
          <p:cNvPr id="24" name="Рисунок 10" descr="image017"/>
          <p:cNvPicPr>
            <a:picLocks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t="2012"/>
          <a:stretch/>
        </p:blipFill>
        <p:spPr bwMode="auto">
          <a:xfrm>
            <a:off x="206375" y="128588"/>
            <a:ext cx="1661283" cy="83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Прямая соединительная линия 24"/>
          <p:cNvCxnSpPr/>
          <p:nvPr userDrawn="1"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Прямая соединительная линия 25"/>
          <p:cNvCxnSpPr/>
          <p:nvPr userDrawn="1"/>
        </p:nvCxn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70774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72C7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74" name="Line 14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pic>
        <p:nvPicPr>
          <p:cNvPr id="24" name="Рисунок 10" descr="image017"/>
          <p:cNvPicPr>
            <a:picLocks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t="2012"/>
          <a:stretch/>
        </p:blipFill>
        <p:spPr bwMode="auto">
          <a:xfrm>
            <a:off x="206375" y="128588"/>
            <a:ext cx="1661283" cy="83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30483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74" name="Line 14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500" y="6397200"/>
            <a:ext cx="20981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EC3BD3-5C49-432A-B4A8-290F004CBE8D}" type="slidenum">
              <a:rPr lang="ru-RU" sz="2000" b="1" smtClean="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1700" b="1" dirty="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67665" y="6325493"/>
            <a:ext cx="7586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ОТЧЁТ О ПРОИЗВОДСТВЕННО-ХОЗЯЙСТВЕННОЙ ДЕЯТЕЛЬНОСТИ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ООО «ГАЗПРОМ ПОДЗЕМРЕМОНТ УРЕНГОЙ» ЗА 201</a:t>
            </a:r>
            <a:r>
              <a:rPr lang="en-US" sz="1600" b="1" dirty="0" smtClean="0">
                <a:solidFill>
                  <a:prstClr val="white"/>
                </a:solidFill>
              </a:rPr>
              <a:t>7</a:t>
            </a:r>
            <a:r>
              <a:rPr lang="ru-RU" sz="1600" b="1" dirty="0" smtClean="0">
                <a:solidFill>
                  <a:prstClr val="white"/>
                </a:solidFill>
              </a:rPr>
              <a:t> ГОД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pic>
        <p:nvPicPr>
          <p:cNvPr id="24" name="Рисунок 10" descr="image017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t="2012"/>
          <a:stretch/>
        </p:blipFill>
        <p:spPr bwMode="auto">
          <a:xfrm>
            <a:off x="206375" y="128588"/>
            <a:ext cx="1661283" cy="83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16357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67" name="Rectangle 7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68" name="Rectangle 8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69" name="Line 9"/>
          <p:cNvSpPr>
            <a:spLocks noChangeShapeType="1"/>
          </p:cNvSpPr>
          <p:nvPr userDrawn="1"/>
        </p:nvSpPr>
        <p:spPr bwMode="auto">
          <a:xfrm>
            <a:off x="2098146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7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2338917" y="0"/>
            <a:ext cx="756708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993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3439" y="6362700"/>
            <a:ext cx="733319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99374" name="Line 14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75" name="Line 15"/>
          <p:cNvSpPr>
            <a:spLocks noChangeShapeType="1"/>
          </p:cNvSpPr>
          <p:nvPr userDrawn="1"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17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  <p:pic>
        <p:nvPicPr>
          <p:cNvPr id="19" name="Picture 2" descr="C:\Users\a.ovcharenko\Pictures\123123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1" y="68488"/>
            <a:ext cx="1749555" cy="91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636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67" name="Rectangle 7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68" name="Rectangle 8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69" name="Line 9"/>
          <p:cNvSpPr>
            <a:spLocks noChangeShapeType="1"/>
          </p:cNvSpPr>
          <p:nvPr userDrawn="1"/>
        </p:nvSpPr>
        <p:spPr bwMode="auto">
          <a:xfrm>
            <a:off x="2098146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7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2338917" y="0"/>
            <a:ext cx="756708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993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3439" y="6362700"/>
            <a:ext cx="733319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99374" name="Line 14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75" name="Line 15"/>
          <p:cNvSpPr>
            <a:spLocks noChangeShapeType="1"/>
          </p:cNvSpPr>
          <p:nvPr userDrawn="1"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17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  <p:pic>
        <p:nvPicPr>
          <p:cNvPr id="19" name="Picture 2" descr="C:\Users\a.ovcharenko\Pictures\123123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1" y="68488"/>
            <a:ext cx="1749555" cy="91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636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48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079501"/>
            <a:ext cx="9906000" cy="152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16000" tIns="0" rIns="216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70355" name="Rectangle 19"/>
          <p:cNvSpPr>
            <a:spLocks noChangeArrowheads="1"/>
          </p:cNvSpPr>
          <p:nvPr userDrawn="1"/>
        </p:nvSpPr>
        <p:spPr bwMode="auto">
          <a:xfrm>
            <a:off x="0" y="2605088"/>
            <a:ext cx="9906000" cy="3713162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grpSp>
        <p:nvGrpSpPr>
          <p:cNvPr id="270339" name="Group 3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270340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  <p:sp>
          <p:nvSpPr>
            <p:cNvPr id="270341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  <p:sp>
          <p:nvSpPr>
            <p:cNvPr id="270342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</p:grpSp>
      <p:sp>
        <p:nvSpPr>
          <p:cNvPr id="270343" name="Rectangle 7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70344" name="Rectangle 8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70345" name="Line 9"/>
          <p:cNvSpPr>
            <a:spLocks noChangeShapeType="1"/>
          </p:cNvSpPr>
          <p:nvPr userDrawn="1"/>
        </p:nvSpPr>
        <p:spPr bwMode="auto">
          <a:xfrm>
            <a:off x="2098146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7034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338917" y="0"/>
            <a:ext cx="756708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034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1854" y="6362700"/>
            <a:ext cx="1611444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 b="1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E99C3EB-756B-4941-BD98-3B8F1EEBB5CF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27035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3439" y="6362700"/>
            <a:ext cx="733319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  <p:sp>
        <p:nvSpPr>
          <p:cNvPr id="270351" name="Rectangle 15"/>
          <p:cNvSpPr>
            <a:spLocks noChangeArrowheads="1"/>
          </p:cNvSpPr>
          <p:nvPr userDrawn="1"/>
        </p:nvSpPr>
        <p:spPr bwMode="auto">
          <a:xfrm>
            <a:off x="818621" y="7605713"/>
            <a:ext cx="4445662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70356" name="Line 20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70357" name="Line 21"/>
          <p:cNvSpPr>
            <a:spLocks noChangeShapeType="1"/>
          </p:cNvSpPr>
          <p:nvPr userDrawn="1"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pic>
        <p:nvPicPr>
          <p:cNvPr id="18" name="Picture 2" descr="C:\Users\a.ovcharenko\Pictures\123123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1" y="68488"/>
            <a:ext cx="1749555" cy="91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78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72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079500"/>
            <a:ext cx="99060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16000" tIns="0" rIns="216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71383" name="Rectangle 23"/>
          <p:cNvSpPr>
            <a:spLocks noChangeArrowheads="1"/>
          </p:cNvSpPr>
          <p:nvPr userDrawn="1"/>
        </p:nvSpPr>
        <p:spPr bwMode="auto">
          <a:xfrm>
            <a:off x="0" y="2159000"/>
            <a:ext cx="9906000" cy="4160838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grpSp>
        <p:nvGrpSpPr>
          <p:cNvPr id="271363" name="Group 3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271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  <p:sp>
          <p:nvSpPr>
            <p:cNvPr id="271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  <p:sp>
          <p:nvSpPr>
            <p:cNvPr id="271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</p:grpSp>
      <p:sp>
        <p:nvSpPr>
          <p:cNvPr id="271367" name="Rectangle 7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71368" name="Rectangle 8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71369" name="Line 9"/>
          <p:cNvSpPr>
            <a:spLocks noChangeShapeType="1"/>
          </p:cNvSpPr>
          <p:nvPr userDrawn="1"/>
        </p:nvSpPr>
        <p:spPr bwMode="auto">
          <a:xfrm>
            <a:off x="2098146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71371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338917" y="0"/>
            <a:ext cx="756708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137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1854" y="6362700"/>
            <a:ext cx="1611444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 b="1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0A7DE1-CB1E-4DF9-BC4A-126CE32BA8C7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27137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3439" y="6362700"/>
            <a:ext cx="733319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271375" name="Rectangle 15"/>
          <p:cNvSpPr>
            <a:spLocks noChangeArrowheads="1"/>
          </p:cNvSpPr>
          <p:nvPr userDrawn="1"/>
        </p:nvSpPr>
        <p:spPr bwMode="auto">
          <a:xfrm>
            <a:off x="818621" y="7605713"/>
            <a:ext cx="4445662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71384" name="Line 24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71385" name="Line 25"/>
          <p:cNvSpPr>
            <a:spLocks noChangeShapeType="1"/>
          </p:cNvSpPr>
          <p:nvPr userDrawn="1"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pic>
        <p:nvPicPr>
          <p:cNvPr id="18" name="Picture 2" descr="C:\Users\a.ovcharenko\Pictures\123123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1" y="68488"/>
            <a:ext cx="1749555" cy="91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579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72C7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74" name="Line 14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9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23" name="Rectangle 7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pic>
        <p:nvPicPr>
          <p:cNvPr id="24" name="Рисунок 10" descr="image017"/>
          <p:cNvPicPr>
            <a:picLocks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t="2012"/>
          <a:stretch/>
        </p:blipFill>
        <p:spPr bwMode="auto">
          <a:xfrm>
            <a:off x="206375" y="128588"/>
            <a:ext cx="1661283" cy="83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Прямая соединительная линия 24"/>
          <p:cNvCxnSpPr/>
          <p:nvPr userDrawn="1"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Прямая соединительная линия 25"/>
          <p:cNvCxnSpPr/>
          <p:nvPr userDrawn="1"/>
        </p:nvCxn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 userDrawn="1"/>
        </p:nvSpPr>
        <p:spPr>
          <a:xfrm>
            <a:off x="2167665" y="6296918"/>
            <a:ext cx="7586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Отчет о производственно-хозяйственной деятельности Оренбургского УИРС ООО «Газпром подземремонт Уренгой» за 2018 год</a:t>
            </a:r>
          </a:p>
        </p:txBody>
      </p:sp>
    </p:spTree>
    <p:extLst>
      <p:ext uri="{BB962C8B-B14F-4D97-AF65-F5344CB8AC3E}">
        <p14:creationId xmlns:p14="http://schemas.microsoft.com/office/powerpoint/2010/main" val="9361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74" name="Line 14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500" y="6397200"/>
            <a:ext cx="20981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EC3BD3-5C49-432A-B4A8-290F004CBE8D}" type="slidenum">
              <a:rPr lang="ru-RU" sz="2000" b="1" smtClean="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1700" b="1" dirty="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67665" y="6325493"/>
            <a:ext cx="7586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ОТЧЁТ О ПРОИЗВОДСТВЕННО-ХОЗЯЙСТВЕННОЙ ДЕЯТЕЛЬНОСТИ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ООО «ГАЗПРОМ ПОДЗЕМРЕМОНТ УРЕНГОЙ» ЗА 201</a:t>
            </a:r>
            <a:r>
              <a:rPr lang="en-US" sz="1600" b="1" dirty="0" smtClean="0">
                <a:solidFill>
                  <a:prstClr val="white"/>
                </a:solidFill>
              </a:rPr>
              <a:t>7</a:t>
            </a:r>
            <a:r>
              <a:rPr lang="ru-RU" sz="1600" b="1" dirty="0" smtClean="0">
                <a:solidFill>
                  <a:prstClr val="white"/>
                </a:solidFill>
              </a:rPr>
              <a:t> ГОД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pic>
        <p:nvPicPr>
          <p:cNvPr id="24" name="Рисунок 10" descr="image017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t="2012"/>
          <a:stretch/>
        </p:blipFill>
        <p:spPr bwMode="auto">
          <a:xfrm>
            <a:off x="206375" y="128588"/>
            <a:ext cx="1661283" cy="83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45579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8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72C7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74" name="Line 14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pic>
        <p:nvPicPr>
          <p:cNvPr id="24" name="Рисунок 10" descr="image017"/>
          <p:cNvPicPr>
            <a:picLocks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t="2012"/>
          <a:stretch/>
        </p:blipFill>
        <p:spPr bwMode="auto">
          <a:xfrm>
            <a:off x="206375" y="128588"/>
            <a:ext cx="1661283" cy="83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297697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72C7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74" name="Line 14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pic>
        <p:nvPicPr>
          <p:cNvPr id="24" name="Рисунок 10" descr="image017"/>
          <p:cNvPicPr>
            <a:picLocks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t="2012"/>
          <a:stretch/>
        </p:blipFill>
        <p:spPr bwMode="auto">
          <a:xfrm>
            <a:off x="206375" y="128588"/>
            <a:ext cx="1661283" cy="83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32527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72C7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74" name="Line 14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pic>
        <p:nvPicPr>
          <p:cNvPr id="24" name="Рисунок 10" descr="image017"/>
          <p:cNvPicPr>
            <a:picLocks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t="2012"/>
          <a:stretch/>
        </p:blipFill>
        <p:spPr bwMode="auto">
          <a:xfrm>
            <a:off x="206375" y="128588"/>
            <a:ext cx="1661283" cy="83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634340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67" name="Rectangle 7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68" name="Rectangle 8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69" name="Line 9"/>
          <p:cNvSpPr>
            <a:spLocks noChangeShapeType="1"/>
          </p:cNvSpPr>
          <p:nvPr userDrawn="1"/>
        </p:nvSpPr>
        <p:spPr bwMode="auto">
          <a:xfrm>
            <a:off x="2098146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7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2338917" y="0"/>
            <a:ext cx="756708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993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3439" y="6362700"/>
            <a:ext cx="733319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white"/>
                </a:solidFill>
              </a:rPr>
              <a:t>НАЗВАНИЕ ПРЕЗЕНТАЦИИ</a:t>
            </a:r>
          </a:p>
        </p:txBody>
      </p:sp>
      <p:sp>
        <p:nvSpPr>
          <p:cNvPr id="399374" name="Line 14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75" name="Line 15"/>
          <p:cNvSpPr>
            <a:spLocks noChangeShapeType="1"/>
          </p:cNvSpPr>
          <p:nvPr userDrawn="1"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17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  <p:pic>
        <p:nvPicPr>
          <p:cNvPr id="19" name="Picture 2" descr="C:\Users\a.ovcharenko\Pictures\123123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1" y="68488"/>
            <a:ext cx="1749555" cy="91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11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48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079501"/>
            <a:ext cx="9906000" cy="152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16000" tIns="0" rIns="216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70355" name="Rectangle 19"/>
          <p:cNvSpPr>
            <a:spLocks noChangeArrowheads="1"/>
          </p:cNvSpPr>
          <p:nvPr userDrawn="1"/>
        </p:nvSpPr>
        <p:spPr bwMode="auto">
          <a:xfrm>
            <a:off x="0" y="2605088"/>
            <a:ext cx="9906000" cy="3713162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grpSp>
        <p:nvGrpSpPr>
          <p:cNvPr id="270339" name="Group 3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270340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  <p:sp>
          <p:nvSpPr>
            <p:cNvPr id="270341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  <p:sp>
          <p:nvSpPr>
            <p:cNvPr id="270342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</p:grpSp>
      <p:sp>
        <p:nvSpPr>
          <p:cNvPr id="270343" name="Rectangle 7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70344" name="Rectangle 8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70345" name="Line 9"/>
          <p:cNvSpPr>
            <a:spLocks noChangeShapeType="1"/>
          </p:cNvSpPr>
          <p:nvPr userDrawn="1"/>
        </p:nvSpPr>
        <p:spPr bwMode="auto">
          <a:xfrm>
            <a:off x="2098146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7034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338917" y="0"/>
            <a:ext cx="756708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034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1854" y="6362700"/>
            <a:ext cx="1611444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 b="1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E99C3EB-756B-4941-BD98-3B8F1EEBB5CF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27035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3439" y="6362700"/>
            <a:ext cx="733319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rgbClr val="FFFFFF"/>
                </a:solidFill>
              </a:rPr>
              <a:t>НАЗВАНИЕ ПРЕЗЕНТАЦИИ</a:t>
            </a:r>
          </a:p>
        </p:txBody>
      </p:sp>
      <p:sp>
        <p:nvSpPr>
          <p:cNvPr id="270351" name="Rectangle 15"/>
          <p:cNvSpPr>
            <a:spLocks noChangeArrowheads="1"/>
          </p:cNvSpPr>
          <p:nvPr userDrawn="1"/>
        </p:nvSpPr>
        <p:spPr bwMode="auto">
          <a:xfrm>
            <a:off x="818621" y="7605713"/>
            <a:ext cx="4445662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70356" name="Line 20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70357" name="Line 21"/>
          <p:cNvSpPr>
            <a:spLocks noChangeShapeType="1"/>
          </p:cNvSpPr>
          <p:nvPr userDrawn="1"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pic>
        <p:nvPicPr>
          <p:cNvPr id="18" name="Picture 2" descr="C:\Users\a.ovcharenko\Pictures\123123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1" y="68488"/>
            <a:ext cx="1749555" cy="91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640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67" name="Rectangle 7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68" name="Rectangle 8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69" name="Line 9"/>
          <p:cNvSpPr>
            <a:spLocks noChangeShapeType="1"/>
          </p:cNvSpPr>
          <p:nvPr userDrawn="1"/>
        </p:nvSpPr>
        <p:spPr bwMode="auto">
          <a:xfrm>
            <a:off x="2098146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7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2338917" y="0"/>
            <a:ext cx="756708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993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3439" y="6362700"/>
            <a:ext cx="733319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white"/>
                </a:solidFill>
              </a:rPr>
              <a:t>НАЗВАНИЕ ПРЕЗЕНТАЦИИ</a:t>
            </a:r>
          </a:p>
        </p:txBody>
      </p:sp>
      <p:sp>
        <p:nvSpPr>
          <p:cNvPr id="399374" name="Line 14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75" name="Line 15"/>
          <p:cNvSpPr>
            <a:spLocks noChangeShapeType="1"/>
          </p:cNvSpPr>
          <p:nvPr userDrawn="1"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17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  <p:pic>
        <p:nvPicPr>
          <p:cNvPr id="19" name="Picture 2" descr="C:\Users\a.ovcharenko\Pictures\123123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1" y="68488"/>
            <a:ext cx="1749555" cy="91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181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72C7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74" name="Line 14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9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23" name="Rectangle 7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pic>
        <p:nvPicPr>
          <p:cNvPr id="24" name="Рисунок 10" descr="image017"/>
          <p:cNvPicPr>
            <a:picLocks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t="2012"/>
          <a:stretch/>
        </p:blipFill>
        <p:spPr bwMode="auto">
          <a:xfrm>
            <a:off x="206375" y="128588"/>
            <a:ext cx="1661283" cy="83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Прямая соединительная линия 24"/>
          <p:cNvCxnSpPr/>
          <p:nvPr userDrawn="1"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Прямая соединительная линия 25"/>
          <p:cNvCxnSpPr/>
          <p:nvPr userDrawn="1"/>
        </p:nvCxn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 userDrawn="1"/>
        </p:nvSpPr>
        <p:spPr>
          <a:xfrm>
            <a:off x="2167665" y="6296918"/>
            <a:ext cx="7586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Отчет о производственно-хозяйственной деятельности Оренбургского УИРС ООО «Газпром подземремонт Уренгой» за 2018 год</a:t>
            </a:r>
          </a:p>
        </p:txBody>
      </p:sp>
    </p:spTree>
    <p:extLst>
      <p:ext uri="{BB962C8B-B14F-4D97-AF65-F5344CB8AC3E}">
        <p14:creationId xmlns:p14="http://schemas.microsoft.com/office/powerpoint/2010/main" val="2005085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67" name="Rectangle 7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68" name="Rectangle 8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69" name="Line 9"/>
          <p:cNvSpPr>
            <a:spLocks noChangeShapeType="1"/>
          </p:cNvSpPr>
          <p:nvPr userDrawn="1"/>
        </p:nvSpPr>
        <p:spPr bwMode="auto">
          <a:xfrm>
            <a:off x="2098146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7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2338917" y="0"/>
            <a:ext cx="756708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993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3439" y="6362700"/>
            <a:ext cx="733319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99374" name="Line 14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75" name="Line 15"/>
          <p:cNvSpPr>
            <a:spLocks noChangeShapeType="1"/>
          </p:cNvSpPr>
          <p:nvPr userDrawn="1"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17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  <p:pic>
        <p:nvPicPr>
          <p:cNvPr id="19" name="Picture 2" descr="C:\Users\a.ovcharenko\Pictures\123123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1" y="68488"/>
            <a:ext cx="1749555" cy="91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665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72C7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74" name="Line 14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9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23" name="Rectangle 7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pic>
        <p:nvPicPr>
          <p:cNvPr id="24" name="Рисунок 10" descr="image017"/>
          <p:cNvPicPr>
            <a:picLocks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t="2012"/>
          <a:stretch/>
        </p:blipFill>
        <p:spPr bwMode="auto">
          <a:xfrm>
            <a:off x="206375" y="128588"/>
            <a:ext cx="1661283" cy="83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Прямая соединительная линия 24"/>
          <p:cNvCxnSpPr/>
          <p:nvPr userDrawn="1"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Прямая соединительная линия 25"/>
          <p:cNvCxnSpPr/>
          <p:nvPr userDrawn="1"/>
        </p:nvCxn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 userDrawn="1"/>
        </p:nvSpPr>
        <p:spPr>
          <a:xfrm>
            <a:off x="2167665" y="6296918"/>
            <a:ext cx="7586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Отчет о производственно-хозяйственной деятельности Оренбургского УИРС ООО «Газпром подземремонт Уренгой» за 2018 год</a:t>
            </a:r>
          </a:p>
        </p:txBody>
      </p:sp>
    </p:spTree>
    <p:extLst>
      <p:ext uri="{BB962C8B-B14F-4D97-AF65-F5344CB8AC3E}">
        <p14:creationId xmlns:p14="http://schemas.microsoft.com/office/powerpoint/2010/main" val="2264845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  <p:sldLayoutId id="2147483948" r:id="rId12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24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079501"/>
            <a:ext cx="9906000" cy="152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16000" tIns="0" rIns="216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69332" name="Rectangle 20"/>
          <p:cNvSpPr>
            <a:spLocks noChangeArrowheads="1"/>
          </p:cNvSpPr>
          <p:nvPr userDrawn="1"/>
        </p:nvSpPr>
        <p:spPr bwMode="auto">
          <a:xfrm>
            <a:off x="2101586" y="2606676"/>
            <a:ext cx="7804415" cy="3713163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grpSp>
        <p:nvGrpSpPr>
          <p:cNvPr id="269315" name="Group 3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269316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  <p:sp>
          <p:nvSpPr>
            <p:cNvPr id="269317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  <p:sp>
          <p:nvSpPr>
            <p:cNvPr id="269318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</p:grpSp>
      <p:sp>
        <p:nvSpPr>
          <p:cNvPr id="269319" name="Rectangle 7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69320" name="Rectangle 8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69321" name="Line 9"/>
          <p:cNvSpPr>
            <a:spLocks noChangeShapeType="1"/>
          </p:cNvSpPr>
          <p:nvPr userDrawn="1"/>
        </p:nvSpPr>
        <p:spPr bwMode="auto">
          <a:xfrm>
            <a:off x="2098146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69323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338917" y="0"/>
            <a:ext cx="756708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693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1854" y="6362700"/>
            <a:ext cx="1611444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 b="1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C920E2-6273-4010-A961-70163320DE96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26932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3439" y="6362700"/>
            <a:ext cx="733319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2018 ГОД</a:t>
            </a:r>
            <a:endParaRPr lang="ru-RU">
              <a:solidFill>
                <a:srgbClr val="FFFFFF"/>
              </a:solidFill>
            </a:endParaRPr>
          </a:p>
        </p:txBody>
      </p:sp>
      <p:sp>
        <p:nvSpPr>
          <p:cNvPr id="269333" name="Line 21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69334" name="Line 22"/>
          <p:cNvSpPr>
            <a:spLocks noChangeShapeType="1"/>
          </p:cNvSpPr>
          <p:nvPr userDrawn="1"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pic>
        <p:nvPicPr>
          <p:cNvPr id="17" name="Picture 2" descr="C:\Users\a.ovcharenko\Pictures\123123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1" y="68488"/>
            <a:ext cx="1749555" cy="91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38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74" name="Line 14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500" y="6397200"/>
            <a:ext cx="2098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EC3BD3-5C49-432A-B4A8-290F004CBE8D}" type="slidenum">
              <a:rPr lang="ru-RU" sz="2000" b="1" smtClean="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1700" b="1" dirty="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67665" y="6325493"/>
            <a:ext cx="7586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ОТЧЁТ О ПРОИЗВОДСТВЕННО-ХОЗЯЙСТВЕННОЙ ДЕЯТЕЛЬНОСТИ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ООО «ГАЗПРОМ ПОДЗЕМРЕМОНТ УРЕНГОЙ» ЗА 2018 ГОД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pic>
        <p:nvPicPr>
          <p:cNvPr id="24" name="Рисунок 10" descr="image017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t="2012"/>
          <a:stretch/>
        </p:blipFill>
        <p:spPr bwMode="auto">
          <a:xfrm>
            <a:off x="206375" y="128588"/>
            <a:ext cx="1661283" cy="83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41694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66" r:id="rId4"/>
    <p:sldLayoutId id="2147483967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74" name="Line 14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500" y="6397200"/>
            <a:ext cx="2098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EC3BD3-5C49-432A-B4A8-290F004CBE8D}" type="slidenum">
              <a:rPr lang="ru-RU" sz="2000" b="1" smtClean="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1700" b="1" dirty="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67665" y="6325493"/>
            <a:ext cx="7586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ОТЧЁТ О ПРОИЗВОДСТВЕННО-ХОЗЯЙСТВЕННОЙ ДЕЯТЕЛЬНОСТИ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ООО «ГАЗПРОМ ПОДЗЕМРЕМОНТ УРЕНГОЙ» ЗА 2018 ГОД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pic>
        <p:nvPicPr>
          <p:cNvPr id="24" name="Рисунок 10" descr="image017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t="2012"/>
          <a:stretch/>
        </p:blipFill>
        <p:spPr bwMode="auto">
          <a:xfrm>
            <a:off x="206375" y="128588"/>
            <a:ext cx="1661283" cy="83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01540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3" r:id="rId4"/>
    <p:sldLayoutId id="2147483974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74" name="Line 14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500" y="6397200"/>
            <a:ext cx="20981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EC3BD3-5C49-432A-B4A8-290F004CBE8D}" type="slidenum">
              <a:rPr lang="ru-RU" sz="2000" b="1" smtClean="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1700" b="1" dirty="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67665" y="6325493"/>
            <a:ext cx="7586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ОТЧЁТ О ПРОИЗВОДСТВЕННО-ХОЗЯЙСТВЕННОЙ ДЕЯТЕЛЬНОСТИ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ООО «ГАЗПРОМ ПОДЗЕМРЕМОНТ УРЕНГОЙ» ЗА 2018 ГОД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pic>
        <p:nvPicPr>
          <p:cNvPr id="24" name="Рисунок 10" descr="image017"/>
          <p:cNvPicPr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t="2012"/>
          <a:stretch/>
        </p:blipFill>
        <p:spPr bwMode="auto">
          <a:xfrm>
            <a:off x="206375" y="128588"/>
            <a:ext cx="1661283" cy="83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014699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74" name="Line 14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67665" y="6325493"/>
            <a:ext cx="7586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ОТЧЁТ О ПРОИЗВОДСТВЕННО-ХОЗЯЙСТВЕННОЙ ДЕЯТЕЛЬНОСТИ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ООО «ГАЗПРОМ ПОДЗЕМРЕМОНТ УРЕНГОЙ» ЗА 2018 ГОД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pic>
        <p:nvPicPr>
          <p:cNvPr id="24" name="Рисунок 10" descr="image017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t="2012"/>
          <a:stretch/>
        </p:blipFill>
        <p:spPr bwMode="auto">
          <a:xfrm>
            <a:off x="206375" y="128588"/>
            <a:ext cx="1661283" cy="83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520561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1" r:id="rId2"/>
    <p:sldLayoutId id="2147483982" r:id="rId3"/>
    <p:sldLayoutId id="2147483983" r:id="rId4"/>
    <p:sldLayoutId id="2147483984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74" name="Line 14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67665" y="6325493"/>
            <a:ext cx="7586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ОТЧЁТ О ПРОИЗВОДСТВЕННО-ХОЗЯЙСТВЕННОЙ ДЕЯТЕЛЬНОСТИ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ООО «ГАЗПРОМ ПОДЗЕМРЕМОНТ УРЕНГОЙ» ЗА 2018 ГОД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pic>
        <p:nvPicPr>
          <p:cNvPr id="24" name="Рисунок 10" descr="image017"/>
          <p:cNvPicPr>
            <a:picLocks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t="2012"/>
          <a:stretch/>
        </p:blipFill>
        <p:spPr bwMode="auto">
          <a:xfrm>
            <a:off x="206375" y="128588"/>
            <a:ext cx="1661283" cy="83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982908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  <p:sldLayoutId id="2147483989" r:id="rId4"/>
    <p:sldLayoutId id="2147483990" r:id="rId5"/>
    <p:sldLayoutId id="2147483991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74" name="Line 14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67665" y="6325493"/>
            <a:ext cx="7586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ОТЧЁТ О ПРОИЗВОДСТВЕННО-ХОЗЯЙСТВЕННОЙ ДЕЯТЕЛЬНОСТИ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ООО «ГАЗПРОМ ПОДЗЕМРЕМОНТ УРЕНГОЙ» ЗА 2018 ГОД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pic>
        <p:nvPicPr>
          <p:cNvPr id="24" name="Рисунок 10" descr="image017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t="2012"/>
          <a:stretch/>
        </p:blipFill>
        <p:spPr bwMode="auto">
          <a:xfrm>
            <a:off x="206375" y="128588"/>
            <a:ext cx="1661283" cy="83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684155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5" r:id="rId2"/>
    <p:sldLayoutId id="2147483996" r:id="rId3"/>
    <p:sldLayoutId id="2147483997" r:id="rId4"/>
    <p:sldLayoutId id="2147483998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74" name="Line 14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67665" y="6325493"/>
            <a:ext cx="7586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ОТЧЁТ О ПРОИЗВОДСТВЕННО-ХОЗЯЙСТВЕННОЙ ДЕЯТЕЛЬНОСТИ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white"/>
                </a:solidFill>
              </a:rPr>
              <a:t>ООО «ГАЗПРОМ ПОДЗЕМРЕМОНТ УРЕНГОЙ» ЗА 2018 ГОД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pic>
        <p:nvPicPr>
          <p:cNvPr id="24" name="Рисунок 10" descr="image017"/>
          <p:cNvPicPr>
            <a:picLocks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t="2012"/>
          <a:stretch/>
        </p:blipFill>
        <p:spPr bwMode="auto">
          <a:xfrm>
            <a:off x="206375" y="128588"/>
            <a:ext cx="1661283" cy="83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9588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72C7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74" name="Line 14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72C7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pic>
        <p:nvPicPr>
          <p:cNvPr id="24" name="Рисунок 10" descr="image017"/>
          <p:cNvPicPr>
            <a:picLocks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t="2012"/>
          <a:stretch/>
        </p:blipFill>
        <p:spPr bwMode="auto">
          <a:xfrm>
            <a:off x="206375" y="128588"/>
            <a:ext cx="1661283" cy="83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2100725" y="0"/>
            <a:ext cx="0" cy="107950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488369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63" name="Group 3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99364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5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  <p:sp>
          <p:nvSpPr>
            <p:cNvPr id="399366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prstClr val="white"/>
                </a:solidFill>
              </a:endParaRPr>
            </a:p>
          </p:txBody>
        </p:sp>
      </p:grpSp>
      <p:sp>
        <p:nvSpPr>
          <p:cNvPr id="399367" name="Rectangle 7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68" name="Rectangle 8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69" name="Line 9"/>
          <p:cNvSpPr>
            <a:spLocks noChangeShapeType="1"/>
          </p:cNvSpPr>
          <p:nvPr userDrawn="1"/>
        </p:nvSpPr>
        <p:spPr bwMode="auto">
          <a:xfrm>
            <a:off x="2098146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7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2338917" y="0"/>
            <a:ext cx="756708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993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3439" y="6362700"/>
            <a:ext cx="733319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prstClr val="white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99374" name="Line 14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399375" name="Line 15"/>
          <p:cNvSpPr>
            <a:spLocks noChangeShapeType="1"/>
          </p:cNvSpPr>
          <p:nvPr userDrawn="1"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17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21854" y="6362700"/>
            <a:ext cx="1611444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  <p:pic>
        <p:nvPicPr>
          <p:cNvPr id="19" name="Picture 2" descr="C:\Users\a.ovcharenko\Pictures\123123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1" y="68488"/>
            <a:ext cx="1749555" cy="91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63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24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079501"/>
            <a:ext cx="9906000" cy="152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16000" tIns="0" rIns="216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69332" name="Rectangle 20"/>
          <p:cNvSpPr>
            <a:spLocks noChangeArrowheads="1"/>
          </p:cNvSpPr>
          <p:nvPr userDrawn="1"/>
        </p:nvSpPr>
        <p:spPr bwMode="auto">
          <a:xfrm>
            <a:off x="2101586" y="2606676"/>
            <a:ext cx="7804415" cy="3713163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grpSp>
        <p:nvGrpSpPr>
          <p:cNvPr id="269315" name="Group 3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269316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  <p:sp>
          <p:nvSpPr>
            <p:cNvPr id="269317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  <p:sp>
          <p:nvSpPr>
            <p:cNvPr id="269318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</p:grpSp>
      <p:sp>
        <p:nvSpPr>
          <p:cNvPr id="269319" name="Rectangle 7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69320" name="Rectangle 8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69321" name="Line 9"/>
          <p:cNvSpPr>
            <a:spLocks noChangeShapeType="1"/>
          </p:cNvSpPr>
          <p:nvPr userDrawn="1"/>
        </p:nvSpPr>
        <p:spPr bwMode="auto">
          <a:xfrm>
            <a:off x="2098146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69323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338917" y="0"/>
            <a:ext cx="756708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693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1854" y="6362700"/>
            <a:ext cx="1611444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 b="1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C920E2-6273-4010-A961-70163320DE96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26932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3439" y="6362700"/>
            <a:ext cx="733319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2019 ГОД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269333" name="Line 21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269334" name="Line 22"/>
          <p:cNvSpPr>
            <a:spLocks noChangeShapeType="1"/>
          </p:cNvSpPr>
          <p:nvPr userDrawn="1"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pic>
        <p:nvPicPr>
          <p:cNvPr id="17" name="Picture 2" descr="C:\Users\a.ovcharenko\Pictures\123123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1" y="68488"/>
            <a:ext cx="1749555" cy="91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595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9" name="Rectangle 3"/>
          <p:cNvSpPr>
            <a:spLocks noChangeArrowheads="1"/>
          </p:cNvSpPr>
          <p:nvPr userDrawn="1"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grpSp>
        <p:nvGrpSpPr>
          <p:cNvPr id="367620" name="Group 4"/>
          <p:cNvGrpSpPr>
            <a:grpSpLocks/>
          </p:cNvGrpSpPr>
          <p:nvPr userDrawn="1"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67621" name="Rectangle 5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  <p:sp>
          <p:nvSpPr>
            <p:cNvPr id="367622" name="Rectangle 6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  <p:sp>
          <p:nvSpPr>
            <p:cNvPr id="367623" name="Line 7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700">
                <a:solidFill>
                  <a:srgbClr val="FFFFFF"/>
                </a:solidFill>
              </a:endParaRPr>
            </a:p>
          </p:txBody>
        </p:sp>
      </p:grpSp>
      <p:sp>
        <p:nvSpPr>
          <p:cNvPr id="367624" name="Rectangle 8"/>
          <p:cNvSpPr>
            <a:spLocks noChangeArrowheads="1"/>
          </p:cNvSpPr>
          <p:nvPr userDrawn="1"/>
        </p:nvSpPr>
        <p:spPr bwMode="auto">
          <a:xfrm>
            <a:off x="0" y="0"/>
            <a:ext cx="2098146" cy="1079500"/>
          </a:xfrm>
          <a:prstGeom prst="rect">
            <a:avLst/>
          </a:prstGeom>
          <a:solidFill>
            <a:srgbClr val="0066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367625" name="Rectangle 9"/>
          <p:cNvSpPr>
            <a:spLocks noChangeArrowheads="1"/>
          </p:cNvSpPr>
          <p:nvPr userDrawn="1"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367626" name="Line 10"/>
          <p:cNvSpPr>
            <a:spLocks noChangeShapeType="1"/>
          </p:cNvSpPr>
          <p:nvPr userDrawn="1"/>
        </p:nvSpPr>
        <p:spPr bwMode="auto">
          <a:xfrm>
            <a:off x="2098146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36762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338917" y="0"/>
            <a:ext cx="756708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6762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3439" y="6362700"/>
            <a:ext cx="733319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FFFFFF"/>
                </a:solidFill>
              </a:rPr>
              <a:t>ОТЧЁТ О ПРОИЗВОДСТВЕННО-ХОЗЯЙСТВЕННОЙ ДЕЯТЕЛЬНОСТИ ФИЛИАЛА НАДЫМСКОЕ УИРС ООО «ГАЗПРОМ ПОДЗЕМРЕМОНТ УРЕНГОЙ» ЗА 2020 ГОД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367630" name="Rectangle 14"/>
          <p:cNvSpPr>
            <a:spLocks noChangeArrowheads="1"/>
          </p:cNvSpPr>
          <p:nvPr userDrawn="1"/>
        </p:nvSpPr>
        <p:spPr bwMode="auto">
          <a:xfrm>
            <a:off x="818621" y="7605713"/>
            <a:ext cx="4445662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367632" name="Line 16"/>
          <p:cNvSpPr>
            <a:spLocks noChangeShapeType="1"/>
          </p:cNvSpPr>
          <p:nvPr userDrawn="1"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sp>
        <p:nvSpPr>
          <p:cNvPr id="367633" name="Line 17"/>
          <p:cNvSpPr>
            <a:spLocks noChangeShapeType="1"/>
          </p:cNvSpPr>
          <p:nvPr userDrawn="1"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srgbClr val="FFFFFF"/>
              </a:solidFill>
            </a:endParaRPr>
          </a:p>
        </p:txBody>
      </p:sp>
      <p:pic>
        <p:nvPicPr>
          <p:cNvPr id="16" name="Picture 2" descr="C:\Users\a.ovcharenko\Pictures\123123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1" y="68488"/>
            <a:ext cx="1749555" cy="91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62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sz="2600" b="1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6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4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4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6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6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6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72681" y="0"/>
            <a:ext cx="7833320" cy="908720"/>
          </a:xfrm>
        </p:spPr>
        <p:txBody>
          <a:bodyPr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400" b="1" kern="1200" dirty="0" smtClean="0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Реализация непрофильного актива </a:t>
            </a:r>
            <a:br>
              <a:rPr lang="ru-RU" sz="2400" b="1" kern="1200" dirty="0" smtClean="0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kern="1200" dirty="0" smtClean="0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ООО «Газпром </a:t>
            </a:r>
            <a:r>
              <a:rPr lang="ru-RU" sz="2400" b="1" kern="12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подземремонт</a:t>
            </a:r>
            <a:r>
              <a:rPr lang="ru-RU" sz="2400" b="1" kern="1200" dirty="0" smtClean="0">
                <a:solidFill>
                  <a:srgbClr val="FFFF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Уренгой»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8464" y="1196752"/>
            <a:ext cx="96490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Производственная база, расположенная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адресу: </a:t>
            </a:r>
            <a:endParaRPr lang="ru-RU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Ямало-Ненецкий автономный округ,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Пуровский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район,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Вынгапуровское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месторождение 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5335" y="6381328"/>
            <a:ext cx="192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69431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2"/>
          <p:cNvSpPr>
            <a:spLocks noGrp="1"/>
          </p:cNvSpPr>
          <p:nvPr>
            <p:ph type="title"/>
          </p:nvPr>
        </p:nvSpPr>
        <p:spPr>
          <a:xfrm>
            <a:off x="2345836" y="116632"/>
            <a:ext cx="7179164" cy="864096"/>
          </a:xfrm>
          <a:prstGeom prst="rect">
            <a:avLst/>
          </a:prstGeom>
        </p:spPr>
        <p:txBody>
          <a:bodyPr vert="horz" wrap="square" lIns="91414" tIns="45716" rIns="91414" bIns="45716" numCol="1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Местоположение имущественного комплекса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«Газпром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подземремонт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Уренгой»</a:t>
            </a:r>
            <a:endParaRPr lang="ru-RU" sz="24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464" y="638175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93160" y="1394163"/>
            <a:ext cx="331236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 места нахождения: </a:t>
            </a:r>
            <a:br>
              <a:rPr lang="ru-RU" sz="1600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Ямало-Ненецкий автономный округ,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Пуровский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район,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Вынгапуровское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месторождение </a:t>
            </a:r>
          </a:p>
          <a:p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63.109002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 76.675441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</a:p>
          <a:p>
            <a:endParaRPr lang="ru-RU" sz="16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Имущественный комплекс включает: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(6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единиц), в том числе право аренды на земельный участок</a:t>
            </a:r>
            <a:endParaRPr lang="ru-RU" sz="1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8068" y="3636575"/>
            <a:ext cx="917013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Контактные лица продавца (собственника) имущества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Храмцова Ольга Витальевна – тел.: 8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(812)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609-68-18</a:t>
            </a:r>
            <a:endParaRPr lang="ru-RU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Головченко Артур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Николаевич – тел.: 8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(812)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609-68-84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Ниязова Евгения Николаевна – тел.: 8 (3496) 36-89-17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организаторе аукциона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 с ограниченной ответственностью «Электронная торговая площадка ГПБ» (ООО ЭТП ГПБ), г. Москва, ул. Миклухо-Маклая, д. 40, подвал, помещение I, ком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25,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etp.gpb.ru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Контактное лицо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Гладыревская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Екатерина Владимировна, тел.: +7 (495) 276-00-51, доб. 423,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e.gladyrevskaya@etpgpb.ru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04" y="1268760"/>
            <a:ext cx="4952964" cy="225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6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0"/>
            <a:ext cx="7567083" cy="692696"/>
          </a:xfrm>
        </p:spPr>
        <p:txBody>
          <a:bodyPr/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объектов недвижимого имущества: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464" y="1124744"/>
            <a:ext cx="957706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arenR"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дание административно-бытового корпуса (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инв.№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050000013484), общая площадь 116,1 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кадастровый 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89-72-33/030/2006-177. </a:t>
            </a:r>
          </a:p>
          <a:p>
            <a:pPr marL="342900" indent="-342900" algn="just">
              <a:buAutoNum type="arabicParenR"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дание административного корпуса (инв.№ 050000013483),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98,5 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кадастровый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89-72-33/030/2006-178.</a:t>
            </a:r>
          </a:p>
          <a:p>
            <a:pPr marL="342900" indent="-342900" algn="just">
              <a:buAutoNum type="arabicParenR"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дание склада оборудования и материалов (инв.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050000013481),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543,8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кадастровый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89-72-33/030/2006-175.</a:t>
            </a:r>
          </a:p>
          <a:p>
            <a:pPr marL="342900" indent="-342900" algn="just">
              <a:buAutoNum type="arabicParenR"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дание 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солерастворного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узла (инв.№ 050000013482),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51,3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назначение – нежилое, кадастровый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89-72-33/030/2006-176.</a:t>
            </a:r>
          </a:p>
          <a:p>
            <a:pPr marL="342900" indent="-342900" algn="just">
              <a:buAutoNum type="arabicParenR"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клад для хранения сыпучих материалов (инв.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050000007151),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назначение – нежилое, кадастровый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89:05:000000:0000:05000042</a:t>
            </a:r>
          </a:p>
          <a:p>
            <a:pPr marL="342900" indent="-342900" algn="just">
              <a:buAutoNum type="arabicParenR"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 пожарного инвентаря (инв.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050000000874),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155,5 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кадастровый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89-72-33/030/2006-181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право аренды на з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емельный участок, общей площадью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18 054 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кадастровый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89:05:030806:4818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срок аренды до 31.08.2063 арендодатель: Территориальное управление Федерального агентства по управлению государственным имуществом в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ЯНАО</a:t>
            </a:r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 startAt="5"/>
            </a:pPr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8464" y="6372036"/>
            <a:ext cx="2072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24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917" y="116632"/>
            <a:ext cx="7567083" cy="692696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Здание административно-бытового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корпуса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2480" y="4365104"/>
            <a:ext cx="46085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Отопление: отсутствует;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Водоснабжение: отсутствует;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Канализация: септик;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Электроснабжение: централизованное электроснабжение отсутствует</a:t>
            </a:r>
          </a:p>
        </p:txBody>
      </p:sp>
      <p:pic>
        <p:nvPicPr>
          <p:cNvPr id="7" name="Рисунок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0" y="1370537"/>
            <a:ext cx="4608512" cy="2922559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048" y="1401005"/>
            <a:ext cx="3960440" cy="462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61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4396" y="-216937"/>
            <a:ext cx="7567083" cy="1009650"/>
          </a:xfrm>
        </p:spPr>
        <p:txBody>
          <a:bodyPr/>
          <a:lstStyle/>
          <a:p>
            <a:r>
              <a:rPr lang="ru-RU" dirty="0"/>
              <a:t>Здание административного корпуса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84191" y="4462326"/>
            <a:ext cx="48299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Отопление: отсутствует;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Водоснабжение: отсутствует;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Канализация: септик;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Электроснабжение: </a:t>
            </a:r>
            <a:r>
              <a:rPr lang="ru-RU" dirty="0" smtClean="0">
                <a:solidFill>
                  <a:schemeClr val="bg1"/>
                </a:solidFill>
              </a:rPr>
              <a:t>централизованное электроснабжение отсутствует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6" name="Рисунок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50" b="27267"/>
          <a:stretch/>
        </p:blipFill>
        <p:spPr>
          <a:xfrm>
            <a:off x="4808984" y="1484784"/>
            <a:ext cx="4805182" cy="2885636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3" b="5739"/>
          <a:stretch/>
        </p:blipFill>
        <p:spPr>
          <a:xfrm>
            <a:off x="214156" y="1502701"/>
            <a:ext cx="4320480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57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216789" y="-182392"/>
            <a:ext cx="7567083" cy="1009650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Здание склада оборудования и материалов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52500" y="4895666"/>
            <a:ext cx="55446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Отопление: отсутствует;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Водоснабжение: отсутствует;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Канализация: септик;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Электроснабжение: централизованное электроснабжение отсутствует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12" y="1340768"/>
            <a:ext cx="5184575" cy="3600400"/>
          </a:xfrm>
          <a:prstGeom prst="rect">
            <a:avLst/>
          </a:prstGeom>
          <a:noFill/>
        </p:spPr>
      </p:pic>
      <p:pic>
        <p:nvPicPr>
          <p:cNvPr id="1026" name="Picture 2" descr="image-21-06-23-03-04-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144" y="1340768"/>
            <a:ext cx="3343052" cy="4676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955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303341" y="-171400"/>
            <a:ext cx="7567083" cy="1009650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солерастворного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узла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6" b="29787"/>
          <a:stretch/>
        </p:blipFill>
        <p:spPr>
          <a:xfrm>
            <a:off x="416496" y="1268761"/>
            <a:ext cx="5544615" cy="3456383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44" y="1268761"/>
            <a:ext cx="3384377" cy="44441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4488" y="4725144"/>
            <a:ext cx="57606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Отопление: отсутствует;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Водоснабжение: отсутствует;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Канализация: септик;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Электроснабжение: централизованное электроснабжение отсутствует</a:t>
            </a:r>
          </a:p>
        </p:txBody>
      </p:sp>
    </p:spTree>
    <p:extLst>
      <p:ext uri="{BB962C8B-B14F-4D97-AF65-F5344CB8AC3E}">
        <p14:creationId xmlns:p14="http://schemas.microsoft.com/office/powerpoint/2010/main" val="355459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216696" y="-243408"/>
            <a:ext cx="7567083" cy="1009650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 для хранения сыпучих материалов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3" b="34795"/>
          <a:stretch/>
        </p:blipFill>
        <p:spPr>
          <a:xfrm>
            <a:off x="344488" y="1278916"/>
            <a:ext cx="4968552" cy="3384375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4" r="10417" b="26370"/>
          <a:stretch/>
        </p:blipFill>
        <p:spPr>
          <a:xfrm>
            <a:off x="5745088" y="1278916"/>
            <a:ext cx="3744416" cy="43823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4488" y="4725144"/>
            <a:ext cx="49685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Отопление: отсутствует;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Водоснабжение: отсутствует;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Канализация: септик;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Электроснабжение: централизованное электроснабжение отсутствует</a:t>
            </a:r>
          </a:p>
        </p:txBody>
      </p:sp>
    </p:spTree>
    <p:extLst>
      <p:ext uri="{BB962C8B-B14F-4D97-AF65-F5344CB8AC3E}">
        <p14:creationId xmlns:p14="http://schemas.microsoft.com/office/powerpoint/2010/main" val="324777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180692" y="-243408"/>
            <a:ext cx="7567083" cy="1009650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 пожарного инвентаря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21" b="38073"/>
          <a:stretch/>
        </p:blipFill>
        <p:spPr>
          <a:xfrm>
            <a:off x="4592960" y="1229013"/>
            <a:ext cx="4176464" cy="4648660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0" y="1228612"/>
            <a:ext cx="3816424" cy="46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17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180692" y="-243408"/>
            <a:ext cx="7567083" cy="1009650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емельный участок (право аренды)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72" y="1340768"/>
            <a:ext cx="4968552" cy="35274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13040" y="1358660"/>
            <a:ext cx="43204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Характеристики </a:t>
            </a:r>
            <a:r>
              <a:rPr lang="ru-RU" sz="1400" dirty="0" smtClean="0">
                <a:solidFill>
                  <a:schemeClr val="bg1"/>
                </a:solidFill>
              </a:rPr>
              <a:t>объекта</a:t>
            </a:r>
            <a:r>
              <a:rPr lang="ru-RU" sz="1400" dirty="0">
                <a:solidFill>
                  <a:schemeClr val="bg1"/>
                </a:solidFill>
              </a:rPr>
              <a:t>:</a:t>
            </a:r>
          </a:p>
          <a:p>
            <a:r>
              <a:rPr lang="ru-RU" sz="1400" dirty="0">
                <a:solidFill>
                  <a:schemeClr val="bg1"/>
                </a:solidFill>
              </a:rPr>
              <a:t>Адрес (местоположение)</a:t>
            </a:r>
          </a:p>
          <a:p>
            <a:r>
              <a:rPr lang="ru-RU" sz="1400" dirty="0">
                <a:solidFill>
                  <a:schemeClr val="bg1"/>
                </a:solidFill>
              </a:rPr>
              <a:t>Ямало-Ненецкий автономный округ, р-н </a:t>
            </a:r>
            <a:r>
              <a:rPr lang="ru-RU" sz="1400" dirty="0" err="1">
                <a:solidFill>
                  <a:schemeClr val="bg1"/>
                </a:solidFill>
              </a:rPr>
              <a:t>Пуровский</a:t>
            </a:r>
            <a:r>
              <a:rPr lang="ru-RU" sz="1400" dirty="0">
                <a:solidFill>
                  <a:schemeClr val="bg1"/>
                </a:solidFill>
              </a:rPr>
              <a:t>, </a:t>
            </a:r>
            <a:r>
              <a:rPr lang="ru-RU" sz="1400" dirty="0" err="1">
                <a:solidFill>
                  <a:schemeClr val="bg1"/>
                </a:solidFill>
              </a:rPr>
              <a:t>Вынгапуровское</a:t>
            </a:r>
            <a:r>
              <a:rPr lang="ru-RU" sz="1400" dirty="0">
                <a:solidFill>
                  <a:schemeClr val="bg1"/>
                </a:solidFill>
              </a:rPr>
              <a:t> газовое месторождение</a:t>
            </a:r>
          </a:p>
          <a:p>
            <a:r>
              <a:rPr lang="ru-RU" sz="1400" dirty="0">
                <a:solidFill>
                  <a:schemeClr val="bg1"/>
                </a:solidFill>
              </a:rPr>
              <a:t>Площадь, </a:t>
            </a:r>
            <a:r>
              <a:rPr lang="ru-RU" sz="1400" dirty="0" smtClean="0">
                <a:solidFill>
                  <a:schemeClr val="bg1"/>
                </a:solidFill>
              </a:rPr>
              <a:t>18054 </a:t>
            </a:r>
            <a:r>
              <a:rPr lang="ru-RU" sz="1400" dirty="0" err="1" smtClean="0">
                <a:solidFill>
                  <a:schemeClr val="bg1"/>
                </a:solidFill>
              </a:rPr>
              <a:t>кв.м</a:t>
            </a:r>
            <a:endParaRPr lang="ru-RU" sz="1400" dirty="0">
              <a:solidFill>
                <a:schemeClr val="bg1"/>
              </a:solidFill>
            </a:endParaRPr>
          </a:p>
          <a:p>
            <a:r>
              <a:rPr lang="ru-RU" sz="1400" dirty="0" smtClean="0">
                <a:solidFill>
                  <a:schemeClr val="bg1"/>
                </a:solidFill>
              </a:rPr>
              <a:t>Категория </a:t>
            </a:r>
            <a:r>
              <a:rPr lang="ru-RU" sz="1400" dirty="0">
                <a:solidFill>
                  <a:schemeClr val="bg1"/>
                </a:solidFill>
              </a:rPr>
              <a:t>земель</a:t>
            </a:r>
          </a:p>
          <a:p>
            <a:r>
              <a:rPr lang="ru-RU" sz="1400" dirty="0">
                <a:solidFill>
                  <a:schemeClr val="bg1"/>
                </a:solidFill>
              </a:rPr>
              <a:t>Земли промышленности, энергетики, транспорта, связи, радиовещания, телевидения, информатики, земли для обеспечения космической деятельности, земли обороны, безопасности и земли иного специального назначения</a:t>
            </a:r>
          </a:p>
          <a:p>
            <a:r>
              <a:rPr lang="ru-RU" sz="1400" dirty="0">
                <a:solidFill>
                  <a:schemeClr val="bg1"/>
                </a:solidFill>
              </a:rPr>
              <a:t>Вид разрешенного использования</a:t>
            </a:r>
          </a:p>
          <a:p>
            <a:r>
              <a:rPr lang="ru-RU" sz="1400" dirty="0">
                <a:solidFill>
                  <a:schemeClr val="bg1"/>
                </a:solidFill>
              </a:rPr>
              <a:t>Под объекты обустройства </a:t>
            </a:r>
            <a:r>
              <a:rPr lang="ru-RU" sz="1400" dirty="0" err="1">
                <a:solidFill>
                  <a:schemeClr val="bg1"/>
                </a:solidFill>
              </a:rPr>
              <a:t>Вынгапуровского</a:t>
            </a:r>
            <a:r>
              <a:rPr lang="ru-RU" sz="1400" dirty="0">
                <a:solidFill>
                  <a:schemeClr val="bg1"/>
                </a:solidFill>
              </a:rPr>
              <a:t> газового месторождения</a:t>
            </a:r>
          </a:p>
          <a:p>
            <a:r>
              <a:rPr lang="ru-RU" sz="1400" dirty="0" smtClean="0">
                <a:solidFill>
                  <a:schemeClr val="bg1"/>
                </a:solidFill>
              </a:rPr>
              <a:t>Кадастровая </a:t>
            </a:r>
            <a:r>
              <a:rPr lang="ru-RU" sz="1400" dirty="0">
                <a:solidFill>
                  <a:schemeClr val="bg1"/>
                </a:solidFill>
              </a:rPr>
              <a:t>стоимость (</a:t>
            </a:r>
            <a:r>
              <a:rPr lang="ru-RU" sz="1400" dirty="0" err="1">
                <a:solidFill>
                  <a:schemeClr val="bg1"/>
                </a:solidFill>
              </a:rPr>
              <a:t>руб</a:t>
            </a:r>
            <a:r>
              <a:rPr lang="ru-RU" sz="1400" dirty="0">
                <a:solidFill>
                  <a:schemeClr val="bg1"/>
                </a:solidFill>
              </a:rPr>
              <a:t>)</a:t>
            </a:r>
          </a:p>
          <a:p>
            <a:r>
              <a:rPr lang="ru-RU" sz="1400" dirty="0" smtClean="0">
                <a:solidFill>
                  <a:schemeClr val="bg1"/>
                </a:solidFill>
              </a:rPr>
              <a:t>263 768.94</a:t>
            </a:r>
            <a:endParaRPr lang="ru-RU" sz="1400" dirty="0">
              <a:solidFill>
                <a:schemeClr val="bg1"/>
              </a:solidFill>
            </a:endParaRPr>
          </a:p>
          <a:p>
            <a:r>
              <a:rPr lang="ru-RU" sz="1400" dirty="0">
                <a:solidFill>
                  <a:schemeClr val="bg1"/>
                </a:solidFill>
              </a:rPr>
              <a:t>Дата определения</a:t>
            </a:r>
          </a:p>
          <a:p>
            <a:r>
              <a:rPr lang="ru-RU" sz="1400" dirty="0">
                <a:solidFill>
                  <a:schemeClr val="bg1"/>
                </a:solidFill>
              </a:rPr>
              <a:t>01.01.2022</a:t>
            </a:r>
          </a:p>
          <a:p>
            <a:r>
              <a:rPr lang="ru-RU" sz="1400" dirty="0">
                <a:solidFill>
                  <a:schemeClr val="bg1"/>
                </a:solidFill>
              </a:rPr>
              <a:t>Дата внесения</a:t>
            </a:r>
          </a:p>
          <a:p>
            <a:r>
              <a:rPr lang="ru-RU" sz="1400" dirty="0" smtClean="0">
                <a:solidFill>
                  <a:schemeClr val="bg1"/>
                </a:solidFill>
              </a:rPr>
              <a:t>26.12.2022</a:t>
            </a:r>
          </a:p>
          <a:p>
            <a:r>
              <a:rPr lang="ru-RU" sz="1400" dirty="0">
                <a:solidFill>
                  <a:schemeClr val="bg1"/>
                </a:solidFill>
              </a:rPr>
              <a:t>Срок аренды  </a:t>
            </a:r>
            <a:r>
              <a:rPr lang="ru-RU" sz="1400" dirty="0" smtClean="0">
                <a:solidFill>
                  <a:schemeClr val="bg1"/>
                </a:solidFill>
              </a:rPr>
              <a:t>с 12.09.2014г</a:t>
            </a:r>
            <a:r>
              <a:rPr lang="ru-RU" sz="1400" dirty="0">
                <a:solidFill>
                  <a:schemeClr val="bg1"/>
                </a:solidFill>
              </a:rPr>
              <a:t>. </a:t>
            </a:r>
            <a:r>
              <a:rPr lang="ru-RU" sz="1400" dirty="0" smtClean="0">
                <a:solidFill>
                  <a:schemeClr val="bg1"/>
                </a:solidFill>
              </a:rPr>
              <a:t>по </a:t>
            </a:r>
            <a:r>
              <a:rPr lang="ru-RU" sz="1400" dirty="0">
                <a:solidFill>
                  <a:schemeClr val="bg1"/>
                </a:solidFill>
              </a:rPr>
              <a:t>31.08.2063 г.</a:t>
            </a:r>
            <a:endParaRPr lang="ru-RU" sz="1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18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9_Специальное оформление">
  <a:themeElements>
    <a:clrScheme name="9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9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Основная часть_Наследова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Специальное оформление">
  <a:themeElements>
    <a:clrScheme name="6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6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2_Специальное оформление">
  <a:themeElements>
    <a:clrScheme name="9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9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Основная часть_Наследова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Основная часть_Наследова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0_Основная часть_Наследова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7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8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0_Специальное оформление">
  <a:themeElements>
    <a:clrScheme name="5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5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1_Специальное оформление">
  <a:themeElements>
    <a:clrScheme name="6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6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3_Основная часть_Наследова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1_Основная часть_Наследова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4_Основная часть_Наследова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5_Основная часть_Наследова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6_Основная часть_Наследова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2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3_Специальное оформление">
  <a:themeElements>
    <a:clrScheme name="5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5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14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7_Основная часть_Наследова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27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8_Основная часть_Наследова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5_Специальное оформление">
  <a:themeElements>
    <a:clrScheme name="4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4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9_Основная часть_Наследова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2_Основная часть_Наследова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13_Основная часть_Наследова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8_Основная часть_Наследование без номер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9_Основная часть_Наследование без номер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10_Основная часть_Наследование без номер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11_Основная часть_Наследование без номер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14_Основная часть_Наследова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16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17_Специальное оформление">
  <a:themeElements>
    <a:clrScheme name="4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4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18_Специальное оформление">
  <a:themeElements>
    <a:clrScheme name="9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9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8739</TotalTime>
  <Words>377</Words>
  <Application>Microsoft Office PowerPoint</Application>
  <PresentationFormat>Лист A4 (210x297 мм)</PresentationFormat>
  <Paragraphs>77</Paragraphs>
  <Slides>10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37</vt:i4>
      </vt:variant>
      <vt:variant>
        <vt:lpstr>Заголовки слайдов</vt:lpstr>
      </vt:variant>
      <vt:variant>
        <vt:i4>10</vt:i4>
      </vt:variant>
    </vt:vector>
  </HeadingPairs>
  <TitlesOfParts>
    <vt:vector size="47" baseType="lpstr">
      <vt:lpstr>9_Специальное оформление</vt:lpstr>
      <vt:lpstr>3_Специальное оформление</vt:lpstr>
      <vt:lpstr>4_Специальное оформление</vt:lpstr>
      <vt:lpstr>Основная часть_Наследование</vt:lpstr>
      <vt:lpstr>5_Специальное оформление</vt:lpstr>
      <vt:lpstr>6_Специальное оформление</vt:lpstr>
      <vt:lpstr>32_Специальное оформление</vt:lpstr>
      <vt:lpstr>1_Основная часть_Наследование</vt:lpstr>
      <vt:lpstr>2_Основная часть_Наследование</vt:lpstr>
      <vt:lpstr>10_Основная часть_Наследование</vt:lpstr>
      <vt:lpstr>7_Специальное оформление</vt:lpstr>
      <vt:lpstr>8_Специальное оформление</vt:lpstr>
      <vt:lpstr>10_Специальное оформление</vt:lpstr>
      <vt:lpstr>11_Специальное оформление</vt:lpstr>
      <vt:lpstr>3_Основная часть_Наследование</vt:lpstr>
      <vt:lpstr>11_Основная часть_Наследование</vt:lpstr>
      <vt:lpstr>4_Основная часть_Наследование</vt:lpstr>
      <vt:lpstr>5_Основная часть_Наследование</vt:lpstr>
      <vt:lpstr>6_Основная часть_Наследование</vt:lpstr>
      <vt:lpstr>12_Специальное оформление</vt:lpstr>
      <vt:lpstr>13_Специальное оформление</vt:lpstr>
      <vt:lpstr>14_Специальное оформление</vt:lpstr>
      <vt:lpstr>7_Основная часть_Наследование</vt:lpstr>
      <vt:lpstr>27_Специальное оформление</vt:lpstr>
      <vt:lpstr>8_Основная часть_Наследование</vt:lpstr>
      <vt:lpstr>15_Специальное оформление</vt:lpstr>
      <vt:lpstr>9_Основная часть_Наследование</vt:lpstr>
      <vt:lpstr>12_Основная часть_Наследование</vt:lpstr>
      <vt:lpstr>13_Основная часть_Наследование</vt:lpstr>
      <vt:lpstr>8_Основная часть_Наследование без номера</vt:lpstr>
      <vt:lpstr>9_Основная часть_Наследование без номера</vt:lpstr>
      <vt:lpstr>10_Основная часть_Наследование без номера</vt:lpstr>
      <vt:lpstr>11_Основная часть_Наследование без номера</vt:lpstr>
      <vt:lpstr>14_Основная часть_Наследование</vt:lpstr>
      <vt:lpstr>16_Специальное оформление</vt:lpstr>
      <vt:lpstr>17_Специальное оформление</vt:lpstr>
      <vt:lpstr>18_Специальное оформление</vt:lpstr>
      <vt:lpstr>Реализация непрофильного актива  ООО «Газпром подземремонт Уренгой»</vt:lpstr>
      <vt:lpstr>Местоположение имущественного комплекса ООО «Газпром подземремонт Уренгой»</vt:lpstr>
      <vt:lpstr>Перечень объектов недвижимого имущества:</vt:lpstr>
      <vt:lpstr>Здание административно-бытового корпуса</vt:lpstr>
      <vt:lpstr>Здание административного корпуса</vt:lpstr>
      <vt:lpstr>Здание склада оборудования и материалов</vt:lpstr>
      <vt:lpstr>Здание солерастворного узла</vt:lpstr>
      <vt:lpstr>Склад для хранения сыпучих материалов</vt:lpstr>
      <vt:lpstr>Склад пожарного инвентаря</vt:lpstr>
      <vt:lpstr>Земельный участок (право аренды)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Повстянко Инесса Игоревна</dc:creator>
  <cp:lastModifiedBy>Храмцова Ольга Витальевна</cp:lastModifiedBy>
  <cp:revision>647</cp:revision>
  <cp:lastPrinted>2020-01-23T13:06:46Z</cp:lastPrinted>
  <dcterms:created xsi:type="dcterms:W3CDTF">2019-12-16T06:29:04Z</dcterms:created>
  <dcterms:modified xsi:type="dcterms:W3CDTF">2024-04-24T15:50:15Z</dcterms:modified>
</cp:coreProperties>
</file>